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493" r:id="rId2"/>
    <p:sldId id="574" r:id="rId3"/>
    <p:sldId id="695" r:id="rId4"/>
    <p:sldId id="696" r:id="rId5"/>
    <p:sldId id="697" r:id="rId6"/>
    <p:sldId id="698" r:id="rId7"/>
    <p:sldId id="699" r:id="rId8"/>
    <p:sldId id="687" r:id="rId9"/>
    <p:sldId id="615" r:id="rId10"/>
    <p:sldId id="586" r:id="rId11"/>
    <p:sldId id="705" r:id="rId12"/>
    <p:sldId id="592" r:id="rId13"/>
    <p:sldId id="623" r:id="rId14"/>
    <p:sldId id="700" r:id="rId15"/>
    <p:sldId id="598" r:id="rId16"/>
    <p:sldId id="679" r:id="rId17"/>
    <p:sldId id="600" r:id="rId18"/>
    <p:sldId id="631" r:id="rId19"/>
    <p:sldId id="632" r:id="rId20"/>
    <p:sldId id="593" r:id="rId21"/>
    <p:sldId id="647" r:id="rId22"/>
    <p:sldId id="648" r:id="rId23"/>
    <p:sldId id="657" r:id="rId24"/>
    <p:sldId id="655" r:id="rId25"/>
    <p:sldId id="599" r:id="rId26"/>
    <p:sldId id="701" r:id="rId27"/>
    <p:sldId id="675" r:id="rId28"/>
    <p:sldId id="691" r:id="rId29"/>
    <p:sldId id="591" r:id="rId30"/>
    <p:sldId id="594" r:id="rId31"/>
    <p:sldId id="595" r:id="rId32"/>
    <p:sldId id="703" r:id="rId33"/>
    <p:sldId id="706" r:id="rId34"/>
    <p:sldId id="682" r:id="rId35"/>
    <p:sldId id="689" r:id="rId36"/>
    <p:sldId id="69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6" autoAdjust="0"/>
    <p:restoredTop sz="94660"/>
  </p:normalViewPr>
  <p:slideViewPr>
    <p:cSldViewPr snapToGrid="0">
      <p:cViewPr varScale="1">
        <p:scale>
          <a:sx n="62" d="100"/>
          <a:sy n="62" d="100"/>
        </p:scale>
        <p:origin x="825" y="26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IN" sz="1200">
                <a:latin typeface="Arial" panose="020B0604020202020204" pitchFamily="34" charset="0"/>
                <a:cs typeface="Arial" panose="020B0604020202020204" pitchFamily="34" charset="0"/>
              </a:rPr>
              <a:t>Impact</a:t>
            </a:r>
            <a:r>
              <a:rPr lang="en-IN" sz="1200" baseline="0">
                <a:latin typeface="Arial" panose="020B0604020202020204" pitchFamily="34" charset="0"/>
                <a:cs typeface="Arial" panose="020B0604020202020204" pitchFamily="34" charset="0"/>
              </a:rPr>
              <a:t> of Gaja Sanrakshana Project </a:t>
            </a:r>
            <a:endParaRPr lang="en-IN" sz="1200">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IN"/>
        </a:p>
      </c:txPr>
    </c:title>
    <c:autoTitleDeleted val="0"/>
    <c:plotArea>
      <c:layout/>
      <c:barChart>
        <c:barDir val="col"/>
        <c:grouping val="clustered"/>
        <c:varyColors val="0"/>
        <c:ser>
          <c:idx val="0"/>
          <c:order val="0"/>
          <c:tx>
            <c:strRef>
              <c:f>Sheet1!$A$7</c:f>
              <c:strCache>
                <c:ptCount val="1"/>
                <c:pt idx="0">
                  <c:v>Dhenkanal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Sheet1!$B$5:$E$6</c:f>
              <c:multiLvlStrCache>
                <c:ptCount val="4"/>
                <c:lvl>
                  <c:pt idx="0">
                    <c:v>2023-24</c:v>
                  </c:pt>
                  <c:pt idx="1">
                    <c:v>2024-25</c:v>
                  </c:pt>
                  <c:pt idx="2">
                    <c:v>2023-24</c:v>
                  </c:pt>
                  <c:pt idx="3">
                    <c:v>2024-25</c:v>
                  </c:pt>
                </c:lvl>
                <c:lvl>
                  <c:pt idx="0">
                    <c:v>Elephant Electricution </c:v>
                  </c:pt>
                  <c:pt idx="2">
                    <c:v>Human Deaths</c:v>
                  </c:pt>
                </c:lvl>
              </c:multiLvlStrCache>
            </c:multiLvlStrRef>
          </c:cat>
          <c:val>
            <c:numRef>
              <c:f>Sheet1!$B$7:$E$7</c:f>
              <c:numCache>
                <c:formatCode>General</c:formatCode>
                <c:ptCount val="4"/>
                <c:pt idx="0">
                  <c:v>3</c:v>
                </c:pt>
                <c:pt idx="1">
                  <c:v>1</c:v>
                </c:pt>
                <c:pt idx="2">
                  <c:v>16</c:v>
                </c:pt>
                <c:pt idx="3">
                  <c:v>12</c:v>
                </c:pt>
              </c:numCache>
            </c:numRef>
          </c:val>
          <c:extLst>
            <c:ext xmlns:c16="http://schemas.microsoft.com/office/drawing/2014/chart" uri="{C3380CC4-5D6E-409C-BE32-E72D297353CC}">
              <c16:uniqueId val="{00000000-B98C-434D-BA25-049FAD0F373F}"/>
            </c:ext>
          </c:extLst>
        </c:ser>
        <c:ser>
          <c:idx val="1"/>
          <c:order val="1"/>
          <c:tx>
            <c:strRef>
              <c:f>Sheet1!$A$8</c:f>
              <c:strCache>
                <c:ptCount val="1"/>
                <c:pt idx="0">
                  <c:v>Angul</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Sheet1!$B$5:$E$6</c:f>
              <c:multiLvlStrCache>
                <c:ptCount val="4"/>
                <c:lvl>
                  <c:pt idx="0">
                    <c:v>2023-24</c:v>
                  </c:pt>
                  <c:pt idx="1">
                    <c:v>2024-25</c:v>
                  </c:pt>
                  <c:pt idx="2">
                    <c:v>2023-24</c:v>
                  </c:pt>
                  <c:pt idx="3">
                    <c:v>2024-25</c:v>
                  </c:pt>
                </c:lvl>
                <c:lvl>
                  <c:pt idx="0">
                    <c:v>Elephant Electricution </c:v>
                  </c:pt>
                  <c:pt idx="2">
                    <c:v>Human Deaths</c:v>
                  </c:pt>
                </c:lvl>
              </c:multiLvlStrCache>
            </c:multiLvlStrRef>
          </c:cat>
          <c:val>
            <c:numRef>
              <c:f>Sheet1!$B$8:$E$8</c:f>
              <c:numCache>
                <c:formatCode>General</c:formatCode>
                <c:ptCount val="4"/>
                <c:pt idx="0">
                  <c:v>2</c:v>
                </c:pt>
                <c:pt idx="1">
                  <c:v>0</c:v>
                </c:pt>
                <c:pt idx="2">
                  <c:v>13</c:v>
                </c:pt>
                <c:pt idx="3">
                  <c:v>7</c:v>
                </c:pt>
              </c:numCache>
            </c:numRef>
          </c:val>
          <c:extLst>
            <c:ext xmlns:c16="http://schemas.microsoft.com/office/drawing/2014/chart" uri="{C3380CC4-5D6E-409C-BE32-E72D297353CC}">
              <c16:uniqueId val="{00000001-B98C-434D-BA25-049FAD0F373F}"/>
            </c:ext>
          </c:extLst>
        </c:ser>
        <c:dLbls>
          <c:showLegendKey val="0"/>
          <c:showVal val="0"/>
          <c:showCatName val="0"/>
          <c:showSerName val="0"/>
          <c:showPercent val="0"/>
          <c:showBubbleSize val="0"/>
        </c:dLbls>
        <c:gapWidth val="219"/>
        <c:overlap val="-27"/>
        <c:axId val="15054000"/>
        <c:axId val="15049680"/>
      </c:barChart>
      <c:catAx>
        <c:axId val="150540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5049680"/>
        <c:crosses val="autoZero"/>
        <c:auto val="1"/>
        <c:lblAlgn val="ctr"/>
        <c:lblOffset val="100"/>
        <c:noMultiLvlLbl val="0"/>
      </c:catAx>
      <c:valAx>
        <c:axId val="15049680"/>
        <c:scaling>
          <c:orientation val="minMax"/>
        </c:scaling>
        <c:delete val="1"/>
        <c:axPos val="l"/>
        <c:numFmt formatCode="General" sourceLinked="1"/>
        <c:majorTickMark val="none"/>
        <c:minorTickMark val="none"/>
        <c:tickLblPos val="nextTo"/>
        <c:crossAx val="150540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64CEEE-B32F-409D-B151-6158FC5BAD35}" type="doc">
      <dgm:prSet loTypeId="urn:microsoft.com/office/officeart/2005/8/layout/matrix1" loCatId="matrix" qsTypeId="urn:microsoft.com/office/officeart/2005/8/quickstyle/simple1" qsCatId="simple" csTypeId="urn:microsoft.com/office/officeart/2005/8/colors/colorful2" csCatId="colorful" phldr="1"/>
      <dgm:spPr/>
      <dgm:t>
        <a:bodyPr/>
        <a:lstStyle/>
        <a:p>
          <a:endParaRPr lang="en-IN"/>
        </a:p>
      </dgm:t>
    </dgm:pt>
    <dgm:pt modelId="{A448D90D-CB09-4253-AEA9-00085E4FD930}">
      <dgm:prSet phldrT="[Text]" custT="1"/>
      <dgm:spPr/>
      <dgm:t>
        <a:bodyPr/>
        <a:lstStyle/>
        <a:p>
          <a:r>
            <a:rPr lang="en-US" sz="1600" b="1" dirty="0"/>
            <a:t>Save Human and Elephant  Lives</a:t>
          </a:r>
          <a:endParaRPr lang="en-IN" sz="1600" b="1" dirty="0"/>
        </a:p>
      </dgm:t>
    </dgm:pt>
    <dgm:pt modelId="{F99D4BCB-94C5-405B-8250-D48E4B3E4835}" type="parTrans" cxnId="{33F19E24-4E98-4988-B260-089E64B62D59}">
      <dgm:prSet/>
      <dgm:spPr/>
      <dgm:t>
        <a:bodyPr/>
        <a:lstStyle/>
        <a:p>
          <a:endParaRPr lang="en-IN"/>
        </a:p>
      </dgm:t>
    </dgm:pt>
    <dgm:pt modelId="{C6CF3336-B882-4DB9-A69D-7EF82F84DF9B}" type="sibTrans" cxnId="{33F19E24-4E98-4988-B260-089E64B62D59}">
      <dgm:prSet/>
      <dgm:spPr/>
      <dgm:t>
        <a:bodyPr/>
        <a:lstStyle/>
        <a:p>
          <a:endParaRPr lang="en-IN"/>
        </a:p>
      </dgm:t>
    </dgm:pt>
    <dgm:pt modelId="{C7C17A51-ECD2-47A1-BD41-5DAF2B4D23A3}">
      <dgm:prSet phldrT="[Text]"/>
      <dgm:spPr/>
      <dgm:t>
        <a:bodyPr/>
        <a:lstStyle/>
        <a:p>
          <a:pPr>
            <a:buSzPts val="1000"/>
            <a:buFont typeface="Symbol" panose="05050102010706020507" pitchFamily="18" charset="2"/>
            <a:buChar char=""/>
          </a:pPr>
          <a:r>
            <a:rPr lang="en-IN" dirty="0">
              <a:effectLst/>
              <a:latin typeface="Arial" panose="020B0604020202020204" pitchFamily="34" charset="0"/>
              <a:ea typeface="Times New Roman" panose="02020603050405020304" pitchFamily="18" charset="0"/>
              <a:cs typeface="Arial" panose="020B0604020202020204" pitchFamily="34" charset="0"/>
            </a:rPr>
            <a:t>Reduction in human-elephant conflict, primarily through prevention of electrocution.</a:t>
          </a:r>
          <a:endParaRPr lang="en-IN" dirty="0"/>
        </a:p>
      </dgm:t>
    </dgm:pt>
    <dgm:pt modelId="{08001E7E-C481-4719-9916-42EBFC170A60}" type="parTrans" cxnId="{9682D3B5-A722-4087-9E19-E31EFF838101}">
      <dgm:prSet/>
      <dgm:spPr/>
      <dgm:t>
        <a:bodyPr/>
        <a:lstStyle/>
        <a:p>
          <a:endParaRPr lang="en-IN"/>
        </a:p>
      </dgm:t>
    </dgm:pt>
    <dgm:pt modelId="{47788781-7286-43A1-A150-E8CBE6AC4E8D}" type="sibTrans" cxnId="{9682D3B5-A722-4087-9E19-E31EFF838101}">
      <dgm:prSet/>
      <dgm:spPr/>
      <dgm:t>
        <a:bodyPr/>
        <a:lstStyle/>
        <a:p>
          <a:endParaRPr lang="en-IN"/>
        </a:p>
      </dgm:t>
    </dgm:pt>
    <dgm:pt modelId="{BBE43B4F-3167-4465-9C63-D549E0B21C2D}">
      <dgm:prSet phldrT="[Text]"/>
      <dgm:spPr/>
      <dgm:t>
        <a:bodyPr/>
        <a:lstStyle/>
        <a:p>
          <a:pPr>
            <a:buSzPts val="1000"/>
            <a:buFont typeface="Symbol" panose="05050102010706020507" pitchFamily="18" charset="2"/>
            <a:buChar char=""/>
          </a:pPr>
          <a:r>
            <a:rPr lang="en-IN" dirty="0">
              <a:effectLst/>
              <a:latin typeface="Arial" panose="020B0604020202020204" pitchFamily="34" charset="0"/>
              <a:ea typeface="Times New Roman" panose="02020603050405020304" pitchFamily="18" charset="0"/>
              <a:cs typeface="Arial" panose="020B0604020202020204" pitchFamily="34" charset="0"/>
            </a:rPr>
            <a:t>Strengthened community involvement and awareness around elephant conservation.</a:t>
          </a:r>
          <a:endParaRPr lang="en-IN" dirty="0"/>
        </a:p>
      </dgm:t>
    </dgm:pt>
    <dgm:pt modelId="{430A045B-C29D-417B-AA57-3E55A333B6E3}" type="parTrans" cxnId="{AE6CACB9-4313-4488-B1DE-5C445C71B050}">
      <dgm:prSet/>
      <dgm:spPr/>
      <dgm:t>
        <a:bodyPr/>
        <a:lstStyle/>
        <a:p>
          <a:endParaRPr lang="en-IN"/>
        </a:p>
      </dgm:t>
    </dgm:pt>
    <dgm:pt modelId="{A4E2520F-343B-43FF-8814-2E2EAA6E290E}" type="sibTrans" cxnId="{AE6CACB9-4313-4488-B1DE-5C445C71B050}">
      <dgm:prSet/>
      <dgm:spPr/>
      <dgm:t>
        <a:bodyPr/>
        <a:lstStyle/>
        <a:p>
          <a:endParaRPr lang="en-IN"/>
        </a:p>
      </dgm:t>
    </dgm:pt>
    <dgm:pt modelId="{8E284333-964E-4186-A51C-4BAD42B7372F}">
      <dgm:prSet phldrT="[Text]"/>
      <dgm:spPr/>
      <dgm:t>
        <a:bodyPr/>
        <a:lstStyle/>
        <a:p>
          <a:pPr>
            <a:buSzPts val="1000"/>
            <a:buFont typeface="Symbol" panose="05050102010706020507" pitchFamily="18" charset="2"/>
            <a:buChar char=""/>
          </a:pPr>
          <a:r>
            <a:rPr lang="en-IN" dirty="0">
              <a:effectLst/>
              <a:latin typeface="Arial" panose="020B0604020202020204" pitchFamily="34" charset="0"/>
              <a:ea typeface="Times New Roman" panose="02020603050405020304" pitchFamily="18" charset="0"/>
              <a:cs typeface="Arial" panose="020B0604020202020204" pitchFamily="34" charset="0"/>
            </a:rPr>
            <a:t>Innovation in early warning systems and training programs, leading to better protection measures for elephants and local communities.</a:t>
          </a:r>
          <a:endParaRPr lang="en-IN" dirty="0"/>
        </a:p>
      </dgm:t>
    </dgm:pt>
    <dgm:pt modelId="{E9C5409E-33DC-453E-9FC2-C0E2E6D8A3DE}" type="parTrans" cxnId="{26FB416C-329D-42CF-A4C3-4537675FA335}">
      <dgm:prSet/>
      <dgm:spPr/>
      <dgm:t>
        <a:bodyPr/>
        <a:lstStyle/>
        <a:p>
          <a:endParaRPr lang="en-IN"/>
        </a:p>
      </dgm:t>
    </dgm:pt>
    <dgm:pt modelId="{46C0B3ED-569F-4BAF-A525-4255D673268D}" type="sibTrans" cxnId="{26FB416C-329D-42CF-A4C3-4537675FA335}">
      <dgm:prSet/>
      <dgm:spPr/>
      <dgm:t>
        <a:bodyPr/>
        <a:lstStyle/>
        <a:p>
          <a:endParaRPr lang="en-IN"/>
        </a:p>
      </dgm:t>
    </dgm:pt>
    <dgm:pt modelId="{A9DFE428-7026-466F-91F9-2E0CDCF3A064}">
      <dgm:prSet phldrT="[Text]"/>
      <dgm:spPr/>
      <dgm:t>
        <a:bodyPr/>
        <a:lstStyle/>
        <a:p>
          <a:r>
            <a:rPr lang="en-US" dirty="0"/>
            <a:t>School Children become change agents  </a:t>
          </a:r>
          <a:endParaRPr lang="en-IN" dirty="0"/>
        </a:p>
      </dgm:t>
    </dgm:pt>
    <dgm:pt modelId="{85F13E06-0D99-40C1-9B97-B4DD1BCA1140}" type="parTrans" cxnId="{ABCC6A6F-4D51-4ECC-9A8F-1FC98DF4C776}">
      <dgm:prSet/>
      <dgm:spPr/>
      <dgm:t>
        <a:bodyPr/>
        <a:lstStyle/>
        <a:p>
          <a:endParaRPr lang="en-IN"/>
        </a:p>
      </dgm:t>
    </dgm:pt>
    <dgm:pt modelId="{9AA322E5-F956-4796-8626-DD8CBA378982}" type="sibTrans" cxnId="{ABCC6A6F-4D51-4ECC-9A8F-1FC98DF4C776}">
      <dgm:prSet/>
      <dgm:spPr/>
      <dgm:t>
        <a:bodyPr/>
        <a:lstStyle/>
        <a:p>
          <a:endParaRPr lang="en-IN"/>
        </a:p>
      </dgm:t>
    </dgm:pt>
    <dgm:pt modelId="{694925EA-AB4C-431D-ADF1-76559B732F1F}" type="pres">
      <dgm:prSet presAssocID="{3764CEEE-B32F-409D-B151-6158FC5BAD35}" presName="diagram" presStyleCnt="0">
        <dgm:presLayoutVars>
          <dgm:chMax val="1"/>
          <dgm:dir/>
          <dgm:animLvl val="ctr"/>
          <dgm:resizeHandles val="exact"/>
        </dgm:presLayoutVars>
      </dgm:prSet>
      <dgm:spPr/>
    </dgm:pt>
    <dgm:pt modelId="{6E20E465-49DE-4211-82ED-45F34E985895}" type="pres">
      <dgm:prSet presAssocID="{3764CEEE-B32F-409D-B151-6158FC5BAD35}" presName="matrix" presStyleCnt="0"/>
      <dgm:spPr/>
    </dgm:pt>
    <dgm:pt modelId="{8A94C838-F634-4CAA-83CF-6BFEF92724BC}" type="pres">
      <dgm:prSet presAssocID="{3764CEEE-B32F-409D-B151-6158FC5BAD35}" presName="tile1" presStyleLbl="node1" presStyleIdx="0" presStyleCnt="4"/>
      <dgm:spPr/>
    </dgm:pt>
    <dgm:pt modelId="{CE426F43-9656-4CC2-A2A2-D6573F54A164}" type="pres">
      <dgm:prSet presAssocID="{3764CEEE-B32F-409D-B151-6158FC5BAD35}" presName="tile1text" presStyleLbl="node1" presStyleIdx="0" presStyleCnt="4">
        <dgm:presLayoutVars>
          <dgm:chMax val="0"/>
          <dgm:chPref val="0"/>
          <dgm:bulletEnabled val="1"/>
        </dgm:presLayoutVars>
      </dgm:prSet>
      <dgm:spPr/>
    </dgm:pt>
    <dgm:pt modelId="{FD3DAB4A-17F9-4551-A674-3D947B7B7614}" type="pres">
      <dgm:prSet presAssocID="{3764CEEE-B32F-409D-B151-6158FC5BAD35}" presName="tile2" presStyleLbl="node1" presStyleIdx="1" presStyleCnt="4" custLinFactNeighborX="1513" custLinFactNeighborY="0"/>
      <dgm:spPr/>
    </dgm:pt>
    <dgm:pt modelId="{272F06C6-6DF1-488E-B6CD-9327AF6480CC}" type="pres">
      <dgm:prSet presAssocID="{3764CEEE-B32F-409D-B151-6158FC5BAD35}" presName="tile2text" presStyleLbl="node1" presStyleIdx="1" presStyleCnt="4">
        <dgm:presLayoutVars>
          <dgm:chMax val="0"/>
          <dgm:chPref val="0"/>
          <dgm:bulletEnabled val="1"/>
        </dgm:presLayoutVars>
      </dgm:prSet>
      <dgm:spPr/>
    </dgm:pt>
    <dgm:pt modelId="{3538533B-903E-407A-9482-E62154A370CE}" type="pres">
      <dgm:prSet presAssocID="{3764CEEE-B32F-409D-B151-6158FC5BAD35}" presName="tile3" presStyleLbl="node1" presStyleIdx="2" presStyleCnt="4"/>
      <dgm:spPr/>
    </dgm:pt>
    <dgm:pt modelId="{B2F0FA2D-5CA6-408D-AD50-929119724C78}" type="pres">
      <dgm:prSet presAssocID="{3764CEEE-B32F-409D-B151-6158FC5BAD35}" presName="tile3text" presStyleLbl="node1" presStyleIdx="2" presStyleCnt="4">
        <dgm:presLayoutVars>
          <dgm:chMax val="0"/>
          <dgm:chPref val="0"/>
          <dgm:bulletEnabled val="1"/>
        </dgm:presLayoutVars>
      </dgm:prSet>
      <dgm:spPr/>
    </dgm:pt>
    <dgm:pt modelId="{C4C566FA-15CE-4DBE-AB8F-1B7279516947}" type="pres">
      <dgm:prSet presAssocID="{3764CEEE-B32F-409D-B151-6158FC5BAD35}" presName="tile4" presStyleLbl="node1" presStyleIdx="3" presStyleCnt="4"/>
      <dgm:spPr/>
    </dgm:pt>
    <dgm:pt modelId="{10E26562-72F8-4CAE-A366-6746CAC1D718}" type="pres">
      <dgm:prSet presAssocID="{3764CEEE-B32F-409D-B151-6158FC5BAD35}" presName="tile4text" presStyleLbl="node1" presStyleIdx="3" presStyleCnt="4">
        <dgm:presLayoutVars>
          <dgm:chMax val="0"/>
          <dgm:chPref val="0"/>
          <dgm:bulletEnabled val="1"/>
        </dgm:presLayoutVars>
      </dgm:prSet>
      <dgm:spPr/>
    </dgm:pt>
    <dgm:pt modelId="{CD651BB1-C7F6-4091-82E9-C485A63F7896}" type="pres">
      <dgm:prSet presAssocID="{3764CEEE-B32F-409D-B151-6158FC5BAD35}" presName="centerTile" presStyleLbl="fgShp" presStyleIdx="0" presStyleCnt="1" custScaleX="98283" custScaleY="84532">
        <dgm:presLayoutVars>
          <dgm:chMax val="0"/>
          <dgm:chPref val="0"/>
        </dgm:presLayoutVars>
      </dgm:prSet>
      <dgm:spPr/>
    </dgm:pt>
  </dgm:ptLst>
  <dgm:cxnLst>
    <dgm:cxn modelId="{B8DB0B1A-AA22-4575-ACE8-9690FE47A550}" type="presOf" srcId="{C7C17A51-ECD2-47A1-BD41-5DAF2B4D23A3}" destId="{8A94C838-F634-4CAA-83CF-6BFEF92724BC}" srcOrd="0" destOrd="0" presId="urn:microsoft.com/office/officeart/2005/8/layout/matrix1"/>
    <dgm:cxn modelId="{33F19E24-4E98-4988-B260-089E64B62D59}" srcId="{3764CEEE-B32F-409D-B151-6158FC5BAD35}" destId="{A448D90D-CB09-4253-AEA9-00085E4FD930}" srcOrd="0" destOrd="0" parTransId="{F99D4BCB-94C5-405B-8250-D48E4B3E4835}" sibTransId="{C6CF3336-B882-4DB9-A69D-7EF82F84DF9B}"/>
    <dgm:cxn modelId="{BF6D0F39-FD1A-40DC-8E8D-17E44820C244}" type="presOf" srcId="{3764CEEE-B32F-409D-B151-6158FC5BAD35}" destId="{694925EA-AB4C-431D-ADF1-76559B732F1F}" srcOrd="0" destOrd="0" presId="urn:microsoft.com/office/officeart/2005/8/layout/matrix1"/>
    <dgm:cxn modelId="{DA327A6A-82A3-4702-9E3F-123DEDEC29BB}" type="presOf" srcId="{A9DFE428-7026-466F-91F9-2E0CDCF3A064}" destId="{C4C566FA-15CE-4DBE-AB8F-1B7279516947}" srcOrd="0" destOrd="0" presId="urn:microsoft.com/office/officeart/2005/8/layout/matrix1"/>
    <dgm:cxn modelId="{EF4ABA4B-64AF-4B96-BDD6-B4C1E9368492}" type="presOf" srcId="{C7C17A51-ECD2-47A1-BD41-5DAF2B4D23A3}" destId="{CE426F43-9656-4CC2-A2A2-D6573F54A164}" srcOrd="1" destOrd="0" presId="urn:microsoft.com/office/officeart/2005/8/layout/matrix1"/>
    <dgm:cxn modelId="{26FB416C-329D-42CF-A4C3-4537675FA335}" srcId="{A448D90D-CB09-4253-AEA9-00085E4FD930}" destId="{8E284333-964E-4186-A51C-4BAD42B7372F}" srcOrd="2" destOrd="0" parTransId="{E9C5409E-33DC-453E-9FC2-C0E2E6D8A3DE}" sibTransId="{46C0B3ED-569F-4BAF-A525-4255D673268D}"/>
    <dgm:cxn modelId="{9928AC4E-2053-4874-97AC-0C3153BF696A}" type="presOf" srcId="{BBE43B4F-3167-4465-9C63-D549E0B21C2D}" destId="{FD3DAB4A-17F9-4551-A674-3D947B7B7614}" srcOrd="0" destOrd="0" presId="urn:microsoft.com/office/officeart/2005/8/layout/matrix1"/>
    <dgm:cxn modelId="{ABCC6A6F-4D51-4ECC-9A8F-1FC98DF4C776}" srcId="{A448D90D-CB09-4253-AEA9-00085E4FD930}" destId="{A9DFE428-7026-466F-91F9-2E0CDCF3A064}" srcOrd="3" destOrd="0" parTransId="{85F13E06-0D99-40C1-9B97-B4DD1BCA1140}" sibTransId="{9AA322E5-F956-4796-8626-DD8CBA378982}"/>
    <dgm:cxn modelId="{B93D675A-0D05-4E5F-8485-52961C402D11}" type="presOf" srcId="{BBE43B4F-3167-4465-9C63-D549E0B21C2D}" destId="{272F06C6-6DF1-488E-B6CD-9327AF6480CC}" srcOrd="1" destOrd="0" presId="urn:microsoft.com/office/officeart/2005/8/layout/matrix1"/>
    <dgm:cxn modelId="{1F71D497-6385-4CF5-A513-23F09BDCFAE3}" type="presOf" srcId="{A9DFE428-7026-466F-91F9-2E0CDCF3A064}" destId="{10E26562-72F8-4CAE-A366-6746CAC1D718}" srcOrd="1" destOrd="0" presId="urn:microsoft.com/office/officeart/2005/8/layout/matrix1"/>
    <dgm:cxn modelId="{9682D3B5-A722-4087-9E19-E31EFF838101}" srcId="{A448D90D-CB09-4253-AEA9-00085E4FD930}" destId="{C7C17A51-ECD2-47A1-BD41-5DAF2B4D23A3}" srcOrd="0" destOrd="0" parTransId="{08001E7E-C481-4719-9916-42EBFC170A60}" sibTransId="{47788781-7286-43A1-A150-E8CBE6AC4E8D}"/>
    <dgm:cxn modelId="{43FA45B7-F16B-459E-8AAD-0CD9617F2294}" type="presOf" srcId="{8E284333-964E-4186-A51C-4BAD42B7372F}" destId="{B2F0FA2D-5CA6-408D-AD50-929119724C78}" srcOrd="1" destOrd="0" presId="urn:microsoft.com/office/officeart/2005/8/layout/matrix1"/>
    <dgm:cxn modelId="{AE6CACB9-4313-4488-B1DE-5C445C71B050}" srcId="{A448D90D-CB09-4253-AEA9-00085E4FD930}" destId="{BBE43B4F-3167-4465-9C63-D549E0B21C2D}" srcOrd="1" destOrd="0" parTransId="{430A045B-C29D-417B-AA57-3E55A333B6E3}" sibTransId="{A4E2520F-343B-43FF-8814-2E2EAA6E290E}"/>
    <dgm:cxn modelId="{D30300D7-2096-4431-9BC0-87F8933C5FFC}" type="presOf" srcId="{8E284333-964E-4186-A51C-4BAD42B7372F}" destId="{3538533B-903E-407A-9482-E62154A370CE}" srcOrd="0" destOrd="0" presId="urn:microsoft.com/office/officeart/2005/8/layout/matrix1"/>
    <dgm:cxn modelId="{557475D8-4DDF-4432-8997-C595F44A986E}" type="presOf" srcId="{A448D90D-CB09-4253-AEA9-00085E4FD930}" destId="{CD651BB1-C7F6-4091-82E9-C485A63F7896}" srcOrd="0" destOrd="0" presId="urn:microsoft.com/office/officeart/2005/8/layout/matrix1"/>
    <dgm:cxn modelId="{93338180-4710-4A9B-B6F3-4BE637CD8F1D}" type="presParOf" srcId="{694925EA-AB4C-431D-ADF1-76559B732F1F}" destId="{6E20E465-49DE-4211-82ED-45F34E985895}" srcOrd="0" destOrd="0" presId="urn:microsoft.com/office/officeart/2005/8/layout/matrix1"/>
    <dgm:cxn modelId="{A9CC5264-DB09-46C7-9B38-E3F7C324F8C2}" type="presParOf" srcId="{6E20E465-49DE-4211-82ED-45F34E985895}" destId="{8A94C838-F634-4CAA-83CF-6BFEF92724BC}" srcOrd="0" destOrd="0" presId="urn:microsoft.com/office/officeart/2005/8/layout/matrix1"/>
    <dgm:cxn modelId="{B0EE0E83-B2D8-4390-899C-5CAA189844A8}" type="presParOf" srcId="{6E20E465-49DE-4211-82ED-45F34E985895}" destId="{CE426F43-9656-4CC2-A2A2-D6573F54A164}" srcOrd="1" destOrd="0" presId="urn:microsoft.com/office/officeart/2005/8/layout/matrix1"/>
    <dgm:cxn modelId="{BF187AFB-D7FE-4B15-99F1-E482CB51C2F1}" type="presParOf" srcId="{6E20E465-49DE-4211-82ED-45F34E985895}" destId="{FD3DAB4A-17F9-4551-A674-3D947B7B7614}" srcOrd="2" destOrd="0" presId="urn:microsoft.com/office/officeart/2005/8/layout/matrix1"/>
    <dgm:cxn modelId="{04EF56FF-FECE-4128-9232-8AED82FB36E8}" type="presParOf" srcId="{6E20E465-49DE-4211-82ED-45F34E985895}" destId="{272F06C6-6DF1-488E-B6CD-9327AF6480CC}" srcOrd="3" destOrd="0" presId="urn:microsoft.com/office/officeart/2005/8/layout/matrix1"/>
    <dgm:cxn modelId="{8C5DC392-B5CB-4469-80EF-B58F30871BEA}" type="presParOf" srcId="{6E20E465-49DE-4211-82ED-45F34E985895}" destId="{3538533B-903E-407A-9482-E62154A370CE}" srcOrd="4" destOrd="0" presId="urn:microsoft.com/office/officeart/2005/8/layout/matrix1"/>
    <dgm:cxn modelId="{742BD907-0843-4BB2-9108-08BE4DFA425A}" type="presParOf" srcId="{6E20E465-49DE-4211-82ED-45F34E985895}" destId="{B2F0FA2D-5CA6-408D-AD50-929119724C78}" srcOrd="5" destOrd="0" presId="urn:microsoft.com/office/officeart/2005/8/layout/matrix1"/>
    <dgm:cxn modelId="{2F252C08-9F52-4ABE-B701-B8EBF7B338C3}" type="presParOf" srcId="{6E20E465-49DE-4211-82ED-45F34E985895}" destId="{C4C566FA-15CE-4DBE-AB8F-1B7279516947}" srcOrd="6" destOrd="0" presId="urn:microsoft.com/office/officeart/2005/8/layout/matrix1"/>
    <dgm:cxn modelId="{ACF30ACB-0F23-48CF-8D7A-AA8F8F09A7FB}" type="presParOf" srcId="{6E20E465-49DE-4211-82ED-45F34E985895}" destId="{10E26562-72F8-4CAE-A366-6746CAC1D718}" srcOrd="7" destOrd="0" presId="urn:microsoft.com/office/officeart/2005/8/layout/matrix1"/>
    <dgm:cxn modelId="{93593E63-C73E-49D0-A45C-3DA806265E86}" type="presParOf" srcId="{694925EA-AB4C-431D-ADF1-76559B732F1F}" destId="{CD651BB1-C7F6-4091-82E9-C485A63F7896}"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94C838-F634-4CAA-83CF-6BFEF92724BC}">
      <dsp:nvSpPr>
        <dsp:cNvPr id="0" name=""/>
        <dsp:cNvSpPr/>
      </dsp:nvSpPr>
      <dsp:spPr>
        <a:xfrm rot="16200000">
          <a:off x="401491" y="-401491"/>
          <a:ext cx="2355155" cy="3158137"/>
        </a:xfrm>
        <a:prstGeom prst="round1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SzPts val="1000"/>
            <a:buFont typeface="Symbol" panose="05050102010706020507" pitchFamily="18" charset="2"/>
            <a:buNone/>
          </a:pPr>
          <a:r>
            <a:rPr lang="en-IN" sz="1800" kern="1200" dirty="0">
              <a:effectLst/>
              <a:latin typeface="Arial" panose="020B0604020202020204" pitchFamily="34" charset="0"/>
              <a:ea typeface="Times New Roman" panose="02020603050405020304" pitchFamily="18" charset="0"/>
              <a:cs typeface="Arial" panose="020B0604020202020204" pitchFamily="34" charset="0"/>
            </a:rPr>
            <a:t>Reduction in human-elephant conflict, primarily through prevention of electrocution.</a:t>
          </a:r>
          <a:endParaRPr lang="en-IN" sz="1800" kern="1200" dirty="0"/>
        </a:p>
      </dsp:txBody>
      <dsp:txXfrm rot="5400000">
        <a:off x="0" y="0"/>
        <a:ext cx="3158137" cy="1766366"/>
      </dsp:txXfrm>
    </dsp:sp>
    <dsp:sp modelId="{FD3DAB4A-17F9-4551-A674-3D947B7B7614}">
      <dsp:nvSpPr>
        <dsp:cNvPr id="0" name=""/>
        <dsp:cNvSpPr/>
      </dsp:nvSpPr>
      <dsp:spPr>
        <a:xfrm>
          <a:off x="3158137" y="0"/>
          <a:ext cx="3158137" cy="2355155"/>
        </a:xfrm>
        <a:prstGeom prst="round1Rect">
          <a:avLst/>
        </a:prstGeom>
        <a:solidFill>
          <a:schemeClr val="accent2">
            <a:hueOff val="2147871"/>
            <a:satOff val="-6164"/>
            <a:lumOff val="-987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SzPts val="1000"/>
            <a:buFont typeface="Symbol" panose="05050102010706020507" pitchFamily="18" charset="2"/>
            <a:buNone/>
          </a:pPr>
          <a:r>
            <a:rPr lang="en-IN" sz="1800" kern="1200" dirty="0">
              <a:effectLst/>
              <a:latin typeface="Arial" panose="020B0604020202020204" pitchFamily="34" charset="0"/>
              <a:ea typeface="Times New Roman" panose="02020603050405020304" pitchFamily="18" charset="0"/>
              <a:cs typeface="Arial" panose="020B0604020202020204" pitchFamily="34" charset="0"/>
            </a:rPr>
            <a:t>Strengthened community involvement and awareness around elephant conservation.</a:t>
          </a:r>
          <a:endParaRPr lang="en-IN" sz="1800" kern="1200" dirty="0"/>
        </a:p>
      </dsp:txBody>
      <dsp:txXfrm>
        <a:off x="3158137" y="0"/>
        <a:ext cx="3158137" cy="1766366"/>
      </dsp:txXfrm>
    </dsp:sp>
    <dsp:sp modelId="{3538533B-903E-407A-9482-E62154A370CE}">
      <dsp:nvSpPr>
        <dsp:cNvPr id="0" name=""/>
        <dsp:cNvSpPr/>
      </dsp:nvSpPr>
      <dsp:spPr>
        <a:xfrm rot="10800000">
          <a:off x="0" y="2355155"/>
          <a:ext cx="3158137" cy="2355155"/>
        </a:xfrm>
        <a:prstGeom prst="round1Rect">
          <a:avLst/>
        </a:prstGeom>
        <a:solidFill>
          <a:schemeClr val="accent2">
            <a:hueOff val="4295743"/>
            <a:satOff val="-12329"/>
            <a:lumOff val="-1973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SzPts val="1000"/>
            <a:buFont typeface="Symbol" panose="05050102010706020507" pitchFamily="18" charset="2"/>
            <a:buNone/>
          </a:pPr>
          <a:r>
            <a:rPr lang="en-IN" sz="1800" kern="1200" dirty="0">
              <a:effectLst/>
              <a:latin typeface="Arial" panose="020B0604020202020204" pitchFamily="34" charset="0"/>
              <a:ea typeface="Times New Roman" panose="02020603050405020304" pitchFamily="18" charset="0"/>
              <a:cs typeface="Arial" panose="020B0604020202020204" pitchFamily="34" charset="0"/>
            </a:rPr>
            <a:t>Innovation in early warning systems and training programs, leading to better protection measures for elephants and local communities.</a:t>
          </a:r>
          <a:endParaRPr lang="en-IN" sz="1800" kern="1200" dirty="0"/>
        </a:p>
      </dsp:txBody>
      <dsp:txXfrm rot="10800000">
        <a:off x="0" y="2943944"/>
        <a:ext cx="3158137" cy="1766366"/>
      </dsp:txXfrm>
    </dsp:sp>
    <dsp:sp modelId="{C4C566FA-15CE-4DBE-AB8F-1B7279516947}">
      <dsp:nvSpPr>
        <dsp:cNvPr id="0" name=""/>
        <dsp:cNvSpPr/>
      </dsp:nvSpPr>
      <dsp:spPr>
        <a:xfrm rot="5400000">
          <a:off x="3559628" y="1953664"/>
          <a:ext cx="2355155" cy="3158137"/>
        </a:xfrm>
        <a:prstGeom prst="round1Rect">
          <a:avLst/>
        </a:prstGeom>
        <a:solidFill>
          <a:schemeClr val="accent2">
            <a:hueOff val="6443614"/>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School Children become change agents  </a:t>
          </a:r>
          <a:endParaRPr lang="en-IN" sz="1800" kern="1200" dirty="0"/>
        </a:p>
      </dsp:txBody>
      <dsp:txXfrm rot="-5400000">
        <a:off x="3158137" y="2943943"/>
        <a:ext cx="3158137" cy="1766366"/>
      </dsp:txXfrm>
    </dsp:sp>
    <dsp:sp modelId="{CD651BB1-C7F6-4091-82E9-C485A63F7896}">
      <dsp:nvSpPr>
        <dsp:cNvPr id="0" name=""/>
        <dsp:cNvSpPr/>
      </dsp:nvSpPr>
      <dsp:spPr>
        <a:xfrm>
          <a:off x="2226963" y="1857440"/>
          <a:ext cx="1862347" cy="995430"/>
        </a:xfrm>
        <a:prstGeom prst="roundRect">
          <a:avLst/>
        </a:prstGeom>
        <a:solidFill>
          <a:schemeClr val="accent2">
            <a:tint val="4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Save Human and Elephant  Lives</a:t>
          </a:r>
          <a:endParaRPr lang="en-IN" sz="1600" b="1" kern="1200" dirty="0"/>
        </a:p>
      </dsp:txBody>
      <dsp:txXfrm>
        <a:off x="2275556" y="1906033"/>
        <a:ext cx="1765161" cy="898244"/>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FD45AE-2D4A-4011-9083-5234DB13AEC7}" type="datetimeFigureOut">
              <a:rPr lang="en-IN" smtClean="0"/>
              <a:t>09-07-2025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EAB608-3676-4D00-8A40-455004E4D5E4}" type="slidenum">
              <a:rPr lang="en-IN" smtClean="0"/>
              <a:t>‹#›</a:t>
            </a:fld>
            <a:endParaRPr lang="en-IN"/>
          </a:p>
        </p:txBody>
      </p:sp>
    </p:spTree>
    <p:extLst>
      <p:ext uri="{BB962C8B-B14F-4D97-AF65-F5344CB8AC3E}">
        <p14:creationId xmlns:p14="http://schemas.microsoft.com/office/powerpoint/2010/main" val="27792471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8600" y="857250"/>
            <a:ext cx="4114800" cy="2314575"/>
          </a:xfrm>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FAD871F8-6492-4BB3-A78D-3278AEE7000D}" type="slidenum">
              <a:rPr lang="en-US" smtClean="0"/>
              <a:t>2</a:t>
            </a:fld>
            <a:endParaRPr lang="en-US"/>
          </a:p>
        </p:txBody>
      </p:sp>
    </p:spTree>
    <p:extLst>
      <p:ext uri="{BB962C8B-B14F-4D97-AF65-F5344CB8AC3E}">
        <p14:creationId xmlns:p14="http://schemas.microsoft.com/office/powerpoint/2010/main" val="34904351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8600" y="857250"/>
            <a:ext cx="4114800" cy="2314575"/>
          </a:xfrm>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D871F8-6492-4BB3-A78D-3278AEE700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19524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8600" y="857250"/>
            <a:ext cx="4114800" cy="2314575"/>
          </a:xfrm>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D871F8-6492-4BB3-A78D-3278AEE700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93702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8600" y="857250"/>
            <a:ext cx="4114800" cy="2314575"/>
          </a:xfrm>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D871F8-6492-4BB3-A78D-3278AEE700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20986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8600" y="857250"/>
            <a:ext cx="4114800" cy="2314575"/>
          </a:xfrm>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D871F8-6492-4BB3-A78D-3278AEE700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78715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8600" y="857250"/>
            <a:ext cx="4114800" cy="2314575"/>
          </a:xfrm>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D871F8-6492-4BB3-A78D-3278AEE700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94027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8600" y="857250"/>
            <a:ext cx="4114800" cy="2314575"/>
          </a:xfrm>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D871F8-6492-4BB3-A78D-3278AEE700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90787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8600" y="857250"/>
            <a:ext cx="4114800" cy="2314575"/>
          </a:xfrm>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D871F8-6492-4BB3-A78D-3278AEE700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85554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8600" y="857250"/>
            <a:ext cx="4114800" cy="2314575"/>
          </a:xfrm>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D871F8-6492-4BB3-A78D-3278AEE700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45392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8600" y="857250"/>
            <a:ext cx="4114800" cy="2314575"/>
          </a:xfrm>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D871F8-6492-4BB3-A78D-3278AEE700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01652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8600" y="857250"/>
            <a:ext cx="4114800" cy="2314575"/>
          </a:xfrm>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D871F8-6492-4BB3-A78D-3278AEE700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52740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8600" y="857250"/>
            <a:ext cx="4114800" cy="2314575"/>
          </a:xfrm>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D871F8-6492-4BB3-A78D-3278AEE700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39565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8600" y="857250"/>
            <a:ext cx="4114800" cy="2314575"/>
          </a:xfrm>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D871F8-6492-4BB3-A78D-3278AEE700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26391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8600" y="857250"/>
            <a:ext cx="4114800" cy="2314575"/>
          </a:xfrm>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D871F8-6492-4BB3-A78D-3278AEE700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18984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8600" y="857250"/>
            <a:ext cx="4114800" cy="2314575"/>
          </a:xfrm>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D871F8-6492-4BB3-A78D-3278AEE700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42960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8600" y="857250"/>
            <a:ext cx="4114800" cy="2314575"/>
          </a:xfrm>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D871F8-6492-4BB3-A78D-3278AEE700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60302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8600" y="857250"/>
            <a:ext cx="4114800" cy="2314575"/>
          </a:xfrm>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D871F8-6492-4BB3-A78D-3278AEE700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36399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8600" y="857250"/>
            <a:ext cx="4114800" cy="2314575"/>
          </a:xfrm>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D871F8-6492-4BB3-A78D-3278AEE700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50438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57C45A-2725-457F-5527-9D6E9175C0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9DC089-B4FE-25C6-376F-208408278577}"/>
              </a:ext>
            </a:extLst>
          </p:cNvPr>
          <p:cNvSpPr>
            <a:spLocks noGrp="1" noRot="1" noChangeAspect="1"/>
          </p:cNvSpPr>
          <p:nvPr>
            <p:ph type="sldImg"/>
          </p:nvPr>
        </p:nvSpPr>
        <p:spPr>
          <a:xfrm>
            <a:off x="4038600" y="857250"/>
            <a:ext cx="4114800" cy="2314575"/>
          </a:xfrm>
        </p:spPr>
      </p:sp>
      <p:sp>
        <p:nvSpPr>
          <p:cNvPr id="3" name="Notes Placeholder 2">
            <a:extLst>
              <a:ext uri="{FF2B5EF4-FFF2-40B4-BE49-F238E27FC236}">
                <a16:creationId xmlns:a16="http://schemas.microsoft.com/office/drawing/2014/main" id="{AF935DB7-0B37-7CFD-7097-E17A3E039162}"/>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4DB2C16F-1B55-7C8E-00CE-D76498B8197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D871F8-6492-4BB3-A78D-3278AEE700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37503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8600" y="857250"/>
            <a:ext cx="4114800" cy="2314575"/>
          </a:xfrm>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D871F8-6492-4BB3-A78D-3278AEE700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00322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8600" y="857250"/>
            <a:ext cx="4114800" cy="2314575"/>
          </a:xfrm>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D871F8-6492-4BB3-A78D-3278AEE700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61148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8600" y="857250"/>
            <a:ext cx="4114800" cy="2314575"/>
          </a:xfrm>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D871F8-6492-4BB3-A78D-3278AEE700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74470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8600" y="857250"/>
            <a:ext cx="4114800" cy="2314575"/>
          </a:xfrm>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D871F8-6492-4BB3-A78D-3278AEE700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96753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C3E4E-4F82-8B57-EBC2-45D5EF63ABD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647D34F2-C66E-128C-22F8-E7AA988B5D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1906EE11-A936-C217-0365-8EF239C28C17}"/>
              </a:ext>
            </a:extLst>
          </p:cNvPr>
          <p:cNvSpPr>
            <a:spLocks noGrp="1"/>
          </p:cNvSpPr>
          <p:nvPr>
            <p:ph type="dt" sz="half" idx="10"/>
          </p:nvPr>
        </p:nvSpPr>
        <p:spPr/>
        <p:txBody>
          <a:bodyPr/>
          <a:lstStyle/>
          <a:p>
            <a:fld id="{524876FE-2A7F-4D97-A971-385D666BB6F4}" type="datetimeFigureOut">
              <a:rPr lang="en-IN" smtClean="0"/>
              <a:t>09-07-2025</a:t>
            </a:fld>
            <a:endParaRPr lang="en-IN"/>
          </a:p>
        </p:txBody>
      </p:sp>
      <p:sp>
        <p:nvSpPr>
          <p:cNvPr id="5" name="Footer Placeholder 4">
            <a:extLst>
              <a:ext uri="{FF2B5EF4-FFF2-40B4-BE49-F238E27FC236}">
                <a16:creationId xmlns:a16="http://schemas.microsoft.com/office/drawing/2014/main" id="{67972687-3D92-39D0-3997-C6F84C397E4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C8375EDB-E59B-F84C-FE50-9A5DAB63C984}"/>
              </a:ext>
            </a:extLst>
          </p:cNvPr>
          <p:cNvSpPr>
            <a:spLocks noGrp="1"/>
          </p:cNvSpPr>
          <p:nvPr>
            <p:ph type="sldNum" sz="quarter" idx="12"/>
          </p:nvPr>
        </p:nvSpPr>
        <p:spPr/>
        <p:txBody>
          <a:bodyPr/>
          <a:lstStyle/>
          <a:p>
            <a:fld id="{4109D4AF-8992-4717-A00C-993EC16368AF}" type="slidenum">
              <a:rPr lang="en-IN" smtClean="0"/>
              <a:t>‹#›</a:t>
            </a:fld>
            <a:endParaRPr lang="en-IN"/>
          </a:p>
        </p:txBody>
      </p:sp>
    </p:spTree>
    <p:extLst>
      <p:ext uri="{BB962C8B-B14F-4D97-AF65-F5344CB8AC3E}">
        <p14:creationId xmlns:p14="http://schemas.microsoft.com/office/powerpoint/2010/main" val="22587106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9F526-FECB-065B-09E4-69B9532DD476}"/>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102CFE46-7D0E-B6ED-666A-DB7C36A6B15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A2CB46F-DCED-B9F9-1066-076336102068}"/>
              </a:ext>
            </a:extLst>
          </p:cNvPr>
          <p:cNvSpPr>
            <a:spLocks noGrp="1"/>
          </p:cNvSpPr>
          <p:nvPr>
            <p:ph type="dt" sz="half" idx="10"/>
          </p:nvPr>
        </p:nvSpPr>
        <p:spPr/>
        <p:txBody>
          <a:bodyPr/>
          <a:lstStyle/>
          <a:p>
            <a:fld id="{524876FE-2A7F-4D97-A971-385D666BB6F4}" type="datetimeFigureOut">
              <a:rPr lang="en-IN" smtClean="0"/>
              <a:t>09-07-2025</a:t>
            </a:fld>
            <a:endParaRPr lang="en-IN"/>
          </a:p>
        </p:txBody>
      </p:sp>
      <p:sp>
        <p:nvSpPr>
          <p:cNvPr id="5" name="Footer Placeholder 4">
            <a:extLst>
              <a:ext uri="{FF2B5EF4-FFF2-40B4-BE49-F238E27FC236}">
                <a16:creationId xmlns:a16="http://schemas.microsoft.com/office/drawing/2014/main" id="{91ED3694-BA17-0C9F-456B-B92275028D9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F7B177B4-827D-F582-9CDC-B5C7D8F4FBE6}"/>
              </a:ext>
            </a:extLst>
          </p:cNvPr>
          <p:cNvSpPr>
            <a:spLocks noGrp="1"/>
          </p:cNvSpPr>
          <p:nvPr>
            <p:ph type="sldNum" sz="quarter" idx="12"/>
          </p:nvPr>
        </p:nvSpPr>
        <p:spPr/>
        <p:txBody>
          <a:bodyPr/>
          <a:lstStyle/>
          <a:p>
            <a:fld id="{4109D4AF-8992-4717-A00C-993EC16368AF}" type="slidenum">
              <a:rPr lang="en-IN" smtClean="0"/>
              <a:t>‹#›</a:t>
            </a:fld>
            <a:endParaRPr lang="en-IN"/>
          </a:p>
        </p:txBody>
      </p:sp>
    </p:spTree>
    <p:extLst>
      <p:ext uri="{BB962C8B-B14F-4D97-AF65-F5344CB8AC3E}">
        <p14:creationId xmlns:p14="http://schemas.microsoft.com/office/powerpoint/2010/main" val="37283945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0923636-9CD8-1B28-56EC-1FD6CC651B5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1A4B6BFA-542C-6DC8-5B36-E561990AB9D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E2AD7E47-089B-073C-D425-B7A6E3899873}"/>
              </a:ext>
            </a:extLst>
          </p:cNvPr>
          <p:cNvSpPr>
            <a:spLocks noGrp="1"/>
          </p:cNvSpPr>
          <p:nvPr>
            <p:ph type="dt" sz="half" idx="10"/>
          </p:nvPr>
        </p:nvSpPr>
        <p:spPr/>
        <p:txBody>
          <a:bodyPr/>
          <a:lstStyle/>
          <a:p>
            <a:fld id="{524876FE-2A7F-4D97-A971-385D666BB6F4}" type="datetimeFigureOut">
              <a:rPr lang="en-IN" smtClean="0"/>
              <a:t>09-07-2025</a:t>
            </a:fld>
            <a:endParaRPr lang="en-IN"/>
          </a:p>
        </p:txBody>
      </p:sp>
      <p:sp>
        <p:nvSpPr>
          <p:cNvPr id="5" name="Footer Placeholder 4">
            <a:extLst>
              <a:ext uri="{FF2B5EF4-FFF2-40B4-BE49-F238E27FC236}">
                <a16:creationId xmlns:a16="http://schemas.microsoft.com/office/drawing/2014/main" id="{CAAAAAD4-1A27-2175-AD42-93456373A39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C9887D9E-88B8-1CC8-ED6B-3F9173693398}"/>
              </a:ext>
            </a:extLst>
          </p:cNvPr>
          <p:cNvSpPr>
            <a:spLocks noGrp="1"/>
          </p:cNvSpPr>
          <p:nvPr>
            <p:ph type="sldNum" sz="quarter" idx="12"/>
          </p:nvPr>
        </p:nvSpPr>
        <p:spPr/>
        <p:txBody>
          <a:bodyPr/>
          <a:lstStyle/>
          <a:p>
            <a:fld id="{4109D4AF-8992-4717-A00C-993EC16368AF}" type="slidenum">
              <a:rPr lang="en-IN" smtClean="0"/>
              <a:t>‹#›</a:t>
            </a:fld>
            <a:endParaRPr lang="en-IN"/>
          </a:p>
        </p:txBody>
      </p:sp>
    </p:spTree>
    <p:extLst>
      <p:ext uri="{BB962C8B-B14F-4D97-AF65-F5344CB8AC3E}">
        <p14:creationId xmlns:p14="http://schemas.microsoft.com/office/powerpoint/2010/main" val="37532337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B0BE6-8643-456F-9806-8A379200BA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D0A9850A-0A89-264C-E7F5-5850BE586E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32B0FC02-DEFD-6647-70AB-4A06B616DDF1}"/>
              </a:ext>
            </a:extLst>
          </p:cNvPr>
          <p:cNvSpPr>
            <a:spLocks noGrp="1"/>
          </p:cNvSpPr>
          <p:nvPr>
            <p:ph type="dt" sz="half" idx="10"/>
          </p:nvPr>
        </p:nvSpPr>
        <p:spPr/>
        <p:txBody>
          <a:bodyPr/>
          <a:lstStyle/>
          <a:p>
            <a:fld id="{524876FE-2A7F-4D97-A971-385D666BB6F4}" type="datetimeFigureOut">
              <a:rPr lang="en-IN" smtClean="0"/>
              <a:t>09-07-2025</a:t>
            </a:fld>
            <a:endParaRPr lang="en-IN"/>
          </a:p>
        </p:txBody>
      </p:sp>
      <p:sp>
        <p:nvSpPr>
          <p:cNvPr id="5" name="Footer Placeholder 4">
            <a:extLst>
              <a:ext uri="{FF2B5EF4-FFF2-40B4-BE49-F238E27FC236}">
                <a16:creationId xmlns:a16="http://schemas.microsoft.com/office/drawing/2014/main" id="{AAC6E5C5-8539-8650-1486-AD1B39272B51}"/>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F1DD164E-842D-E91E-DEE1-76EB5F7D9DEB}"/>
              </a:ext>
            </a:extLst>
          </p:cNvPr>
          <p:cNvSpPr>
            <a:spLocks noGrp="1"/>
          </p:cNvSpPr>
          <p:nvPr>
            <p:ph type="sldNum" sz="quarter" idx="12"/>
          </p:nvPr>
        </p:nvSpPr>
        <p:spPr/>
        <p:txBody>
          <a:bodyPr/>
          <a:lstStyle/>
          <a:p>
            <a:fld id="{4109D4AF-8992-4717-A00C-993EC16368AF}" type="slidenum">
              <a:rPr lang="en-IN" smtClean="0"/>
              <a:t>‹#›</a:t>
            </a:fld>
            <a:endParaRPr lang="en-IN"/>
          </a:p>
        </p:txBody>
      </p:sp>
    </p:spTree>
    <p:extLst>
      <p:ext uri="{BB962C8B-B14F-4D97-AF65-F5344CB8AC3E}">
        <p14:creationId xmlns:p14="http://schemas.microsoft.com/office/powerpoint/2010/main" val="21606561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2C4EF-1890-B91B-40DD-912DFBEE7B5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6280D0EE-5FF3-A750-608F-0F44AB1783B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F35D678-B7C9-8E4F-2DC5-19CA5F269070}"/>
              </a:ext>
            </a:extLst>
          </p:cNvPr>
          <p:cNvSpPr>
            <a:spLocks noGrp="1"/>
          </p:cNvSpPr>
          <p:nvPr>
            <p:ph type="dt" sz="half" idx="10"/>
          </p:nvPr>
        </p:nvSpPr>
        <p:spPr/>
        <p:txBody>
          <a:bodyPr/>
          <a:lstStyle/>
          <a:p>
            <a:fld id="{524876FE-2A7F-4D97-A971-385D666BB6F4}" type="datetimeFigureOut">
              <a:rPr lang="en-IN" smtClean="0"/>
              <a:t>09-07-2025</a:t>
            </a:fld>
            <a:endParaRPr lang="en-IN"/>
          </a:p>
        </p:txBody>
      </p:sp>
      <p:sp>
        <p:nvSpPr>
          <p:cNvPr id="5" name="Footer Placeholder 4">
            <a:extLst>
              <a:ext uri="{FF2B5EF4-FFF2-40B4-BE49-F238E27FC236}">
                <a16:creationId xmlns:a16="http://schemas.microsoft.com/office/drawing/2014/main" id="{F8921938-35DC-FD11-4477-6DB6904B02F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76E2E484-4802-EC83-5039-68E03E989E7B}"/>
              </a:ext>
            </a:extLst>
          </p:cNvPr>
          <p:cNvSpPr>
            <a:spLocks noGrp="1"/>
          </p:cNvSpPr>
          <p:nvPr>
            <p:ph type="sldNum" sz="quarter" idx="12"/>
          </p:nvPr>
        </p:nvSpPr>
        <p:spPr/>
        <p:txBody>
          <a:bodyPr/>
          <a:lstStyle/>
          <a:p>
            <a:fld id="{4109D4AF-8992-4717-A00C-993EC16368AF}" type="slidenum">
              <a:rPr lang="en-IN" smtClean="0"/>
              <a:t>‹#›</a:t>
            </a:fld>
            <a:endParaRPr lang="en-IN"/>
          </a:p>
        </p:txBody>
      </p:sp>
    </p:spTree>
    <p:extLst>
      <p:ext uri="{BB962C8B-B14F-4D97-AF65-F5344CB8AC3E}">
        <p14:creationId xmlns:p14="http://schemas.microsoft.com/office/powerpoint/2010/main" val="23570114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FD1AD-26E0-F38E-C905-FAF8BF0ECAE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E6FA0B5B-76F2-A477-B4C3-689116EF926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4CCE11FB-E8A7-04B6-63D8-14EF05A0343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65233EC4-00D8-C4D4-461F-9C708091E5D0}"/>
              </a:ext>
            </a:extLst>
          </p:cNvPr>
          <p:cNvSpPr>
            <a:spLocks noGrp="1"/>
          </p:cNvSpPr>
          <p:nvPr>
            <p:ph type="dt" sz="half" idx="10"/>
          </p:nvPr>
        </p:nvSpPr>
        <p:spPr/>
        <p:txBody>
          <a:bodyPr/>
          <a:lstStyle/>
          <a:p>
            <a:fld id="{524876FE-2A7F-4D97-A971-385D666BB6F4}" type="datetimeFigureOut">
              <a:rPr lang="en-IN" smtClean="0"/>
              <a:t>09-07-2025</a:t>
            </a:fld>
            <a:endParaRPr lang="en-IN"/>
          </a:p>
        </p:txBody>
      </p:sp>
      <p:sp>
        <p:nvSpPr>
          <p:cNvPr id="6" name="Footer Placeholder 5">
            <a:extLst>
              <a:ext uri="{FF2B5EF4-FFF2-40B4-BE49-F238E27FC236}">
                <a16:creationId xmlns:a16="http://schemas.microsoft.com/office/drawing/2014/main" id="{DB6E4727-C78D-2717-D90A-CF9507333344}"/>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FCB0F43-B642-7F83-920B-B462EB761973}"/>
              </a:ext>
            </a:extLst>
          </p:cNvPr>
          <p:cNvSpPr>
            <a:spLocks noGrp="1"/>
          </p:cNvSpPr>
          <p:nvPr>
            <p:ph type="sldNum" sz="quarter" idx="12"/>
          </p:nvPr>
        </p:nvSpPr>
        <p:spPr/>
        <p:txBody>
          <a:bodyPr/>
          <a:lstStyle/>
          <a:p>
            <a:fld id="{4109D4AF-8992-4717-A00C-993EC16368AF}" type="slidenum">
              <a:rPr lang="en-IN" smtClean="0"/>
              <a:t>‹#›</a:t>
            </a:fld>
            <a:endParaRPr lang="en-IN"/>
          </a:p>
        </p:txBody>
      </p:sp>
    </p:spTree>
    <p:extLst>
      <p:ext uri="{BB962C8B-B14F-4D97-AF65-F5344CB8AC3E}">
        <p14:creationId xmlns:p14="http://schemas.microsoft.com/office/powerpoint/2010/main" val="15854383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8936B-F12A-1F6E-1D19-2D3274CCE677}"/>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31131F3-4BCB-EBDE-154E-9495FCCFF9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4D1FD2B-35D7-E987-4A79-073AA855897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F50D8E8-948C-97D8-4627-82CA3CA6C28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E493318-CC45-3152-630C-B36702C46A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892B4D9C-5F7E-8C18-1102-3D9CE0BD570B}"/>
              </a:ext>
            </a:extLst>
          </p:cNvPr>
          <p:cNvSpPr>
            <a:spLocks noGrp="1"/>
          </p:cNvSpPr>
          <p:nvPr>
            <p:ph type="dt" sz="half" idx="10"/>
          </p:nvPr>
        </p:nvSpPr>
        <p:spPr/>
        <p:txBody>
          <a:bodyPr/>
          <a:lstStyle/>
          <a:p>
            <a:fld id="{524876FE-2A7F-4D97-A971-385D666BB6F4}" type="datetimeFigureOut">
              <a:rPr lang="en-IN" smtClean="0"/>
              <a:t>09-07-2025</a:t>
            </a:fld>
            <a:endParaRPr lang="en-IN"/>
          </a:p>
        </p:txBody>
      </p:sp>
      <p:sp>
        <p:nvSpPr>
          <p:cNvPr id="8" name="Footer Placeholder 7">
            <a:extLst>
              <a:ext uri="{FF2B5EF4-FFF2-40B4-BE49-F238E27FC236}">
                <a16:creationId xmlns:a16="http://schemas.microsoft.com/office/drawing/2014/main" id="{F3C8D7C1-05A8-2A6F-0BFC-DFF46F191AEE}"/>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19F27C33-1FC0-0F5F-6D5E-3CE389552CF4}"/>
              </a:ext>
            </a:extLst>
          </p:cNvPr>
          <p:cNvSpPr>
            <a:spLocks noGrp="1"/>
          </p:cNvSpPr>
          <p:nvPr>
            <p:ph type="sldNum" sz="quarter" idx="12"/>
          </p:nvPr>
        </p:nvSpPr>
        <p:spPr/>
        <p:txBody>
          <a:bodyPr/>
          <a:lstStyle/>
          <a:p>
            <a:fld id="{4109D4AF-8992-4717-A00C-993EC16368AF}" type="slidenum">
              <a:rPr lang="en-IN" smtClean="0"/>
              <a:t>‹#›</a:t>
            </a:fld>
            <a:endParaRPr lang="en-IN"/>
          </a:p>
        </p:txBody>
      </p:sp>
    </p:spTree>
    <p:extLst>
      <p:ext uri="{BB962C8B-B14F-4D97-AF65-F5344CB8AC3E}">
        <p14:creationId xmlns:p14="http://schemas.microsoft.com/office/powerpoint/2010/main" val="3170865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32932-FCFE-8ACC-05B9-AF2CEC5FEC61}"/>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D1ADE8DF-D985-E6A5-B5AF-4D50C91502D4}"/>
              </a:ext>
            </a:extLst>
          </p:cNvPr>
          <p:cNvSpPr>
            <a:spLocks noGrp="1"/>
          </p:cNvSpPr>
          <p:nvPr>
            <p:ph type="dt" sz="half" idx="10"/>
          </p:nvPr>
        </p:nvSpPr>
        <p:spPr/>
        <p:txBody>
          <a:bodyPr/>
          <a:lstStyle/>
          <a:p>
            <a:fld id="{524876FE-2A7F-4D97-A971-385D666BB6F4}" type="datetimeFigureOut">
              <a:rPr lang="en-IN" smtClean="0"/>
              <a:t>09-07-2025</a:t>
            </a:fld>
            <a:endParaRPr lang="en-IN"/>
          </a:p>
        </p:txBody>
      </p:sp>
      <p:sp>
        <p:nvSpPr>
          <p:cNvPr id="4" name="Footer Placeholder 3">
            <a:extLst>
              <a:ext uri="{FF2B5EF4-FFF2-40B4-BE49-F238E27FC236}">
                <a16:creationId xmlns:a16="http://schemas.microsoft.com/office/drawing/2014/main" id="{B507A455-3A19-2975-101D-41DC78FCE7A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6A416C35-20F1-E1A0-D439-6F9F39A7B380}"/>
              </a:ext>
            </a:extLst>
          </p:cNvPr>
          <p:cNvSpPr>
            <a:spLocks noGrp="1"/>
          </p:cNvSpPr>
          <p:nvPr>
            <p:ph type="sldNum" sz="quarter" idx="12"/>
          </p:nvPr>
        </p:nvSpPr>
        <p:spPr/>
        <p:txBody>
          <a:bodyPr/>
          <a:lstStyle/>
          <a:p>
            <a:fld id="{4109D4AF-8992-4717-A00C-993EC16368AF}" type="slidenum">
              <a:rPr lang="en-IN" smtClean="0"/>
              <a:t>‹#›</a:t>
            </a:fld>
            <a:endParaRPr lang="en-IN"/>
          </a:p>
        </p:txBody>
      </p:sp>
    </p:spTree>
    <p:extLst>
      <p:ext uri="{BB962C8B-B14F-4D97-AF65-F5344CB8AC3E}">
        <p14:creationId xmlns:p14="http://schemas.microsoft.com/office/powerpoint/2010/main" val="2523048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43AE84-5FBA-06C7-A502-FCE8438D39FB}"/>
              </a:ext>
            </a:extLst>
          </p:cNvPr>
          <p:cNvSpPr>
            <a:spLocks noGrp="1"/>
          </p:cNvSpPr>
          <p:nvPr>
            <p:ph type="dt" sz="half" idx="10"/>
          </p:nvPr>
        </p:nvSpPr>
        <p:spPr/>
        <p:txBody>
          <a:bodyPr/>
          <a:lstStyle/>
          <a:p>
            <a:fld id="{524876FE-2A7F-4D97-A971-385D666BB6F4}" type="datetimeFigureOut">
              <a:rPr lang="en-IN" smtClean="0"/>
              <a:t>09-07-2025</a:t>
            </a:fld>
            <a:endParaRPr lang="en-IN"/>
          </a:p>
        </p:txBody>
      </p:sp>
      <p:sp>
        <p:nvSpPr>
          <p:cNvPr id="3" name="Footer Placeholder 2">
            <a:extLst>
              <a:ext uri="{FF2B5EF4-FFF2-40B4-BE49-F238E27FC236}">
                <a16:creationId xmlns:a16="http://schemas.microsoft.com/office/drawing/2014/main" id="{2716BCFD-3C72-F9C4-3E64-9A6D1A37D0AB}"/>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A6D9F11A-01F3-00EF-B1B5-BBB2DC37FEE0}"/>
              </a:ext>
            </a:extLst>
          </p:cNvPr>
          <p:cNvSpPr>
            <a:spLocks noGrp="1"/>
          </p:cNvSpPr>
          <p:nvPr>
            <p:ph type="sldNum" sz="quarter" idx="12"/>
          </p:nvPr>
        </p:nvSpPr>
        <p:spPr/>
        <p:txBody>
          <a:bodyPr/>
          <a:lstStyle/>
          <a:p>
            <a:fld id="{4109D4AF-8992-4717-A00C-993EC16368AF}" type="slidenum">
              <a:rPr lang="en-IN" smtClean="0"/>
              <a:t>‹#›</a:t>
            </a:fld>
            <a:endParaRPr lang="en-IN"/>
          </a:p>
        </p:txBody>
      </p:sp>
    </p:spTree>
    <p:extLst>
      <p:ext uri="{BB962C8B-B14F-4D97-AF65-F5344CB8AC3E}">
        <p14:creationId xmlns:p14="http://schemas.microsoft.com/office/powerpoint/2010/main" val="35619686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263CC-16CF-AAFE-118B-D3041B4111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6A412350-5A6E-A91B-BC64-84AFC65DB05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D63B15E2-ED4B-50EA-3EEB-0E10B7C157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C0E83A-652F-0C95-8869-F33887F0AD8F}"/>
              </a:ext>
            </a:extLst>
          </p:cNvPr>
          <p:cNvSpPr>
            <a:spLocks noGrp="1"/>
          </p:cNvSpPr>
          <p:nvPr>
            <p:ph type="dt" sz="half" idx="10"/>
          </p:nvPr>
        </p:nvSpPr>
        <p:spPr/>
        <p:txBody>
          <a:bodyPr/>
          <a:lstStyle/>
          <a:p>
            <a:fld id="{524876FE-2A7F-4D97-A971-385D666BB6F4}" type="datetimeFigureOut">
              <a:rPr lang="en-IN" smtClean="0"/>
              <a:t>09-07-2025</a:t>
            </a:fld>
            <a:endParaRPr lang="en-IN"/>
          </a:p>
        </p:txBody>
      </p:sp>
      <p:sp>
        <p:nvSpPr>
          <p:cNvPr id="6" name="Footer Placeholder 5">
            <a:extLst>
              <a:ext uri="{FF2B5EF4-FFF2-40B4-BE49-F238E27FC236}">
                <a16:creationId xmlns:a16="http://schemas.microsoft.com/office/drawing/2014/main" id="{D4DF14E9-C9FD-4DA1-0C7C-8C108F18491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783EB696-FC26-49D0-A151-F31F02D57271}"/>
              </a:ext>
            </a:extLst>
          </p:cNvPr>
          <p:cNvSpPr>
            <a:spLocks noGrp="1"/>
          </p:cNvSpPr>
          <p:nvPr>
            <p:ph type="sldNum" sz="quarter" idx="12"/>
          </p:nvPr>
        </p:nvSpPr>
        <p:spPr/>
        <p:txBody>
          <a:bodyPr/>
          <a:lstStyle/>
          <a:p>
            <a:fld id="{4109D4AF-8992-4717-A00C-993EC16368AF}" type="slidenum">
              <a:rPr lang="en-IN" smtClean="0"/>
              <a:t>‹#›</a:t>
            </a:fld>
            <a:endParaRPr lang="en-IN"/>
          </a:p>
        </p:txBody>
      </p:sp>
    </p:spTree>
    <p:extLst>
      <p:ext uri="{BB962C8B-B14F-4D97-AF65-F5344CB8AC3E}">
        <p14:creationId xmlns:p14="http://schemas.microsoft.com/office/powerpoint/2010/main" val="37483487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4974D-2702-64A7-1F2B-684598AE8A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A3AF9EA4-B0B2-F885-03F7-633018FACF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F61F04E4-1DF6-68C6-5C8D-A8771764A9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16D168-15DD-A1E8-29F8-763431D8665C}"/>
              </a:ext>
            </a:extLst>
          </p:cNvPr>
          <p:cNvSpPr>
            <a:spLocks noGrp="1"/>
          </p:cNvSpPr>
          <p:nvPr>
            <p:ph type="dt" sz="half" idx="10"/>
          </p:nvPr>
        </p:nvSpPr>
        <p:spPr/>
        <p:txBody>
          <a:bodyPr/>
          <a:lstStyle/>
          <a:p>
            <a:fld id="{524876FE-2A7F-4D97-A971-385D666BB6F4}" type="datetimeFigureOut">
              <a:rPr lang="en-IN" smtClean="0"/>
              <a:t>09-07-2025</a:t>
            </a:fld>
            <a:endParaRPr lang="en-IN"/>
          </a:p>
        </p:txBody>
      </p:sp>
      <p:sp>
        <p:nvSpPr>
          <p:cNvPr id="6" name="Footer Placeholder 5">
            <a:extLst>
              <a:ext uri="{FF2B5EF4-FFF2-40B4-BE49-F238E27FC236}">
                <a16:creationId xmlns:a16="http://schemas.microsoft.com/office/drawing/2014/main" id="{C86A9125-727C-D0BF-A7A6-11AD134E8427}"/>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9E2EE0C8-784D-B3CB-AD85-DCF47D417592}"/>
              </a:ext>
            </a:extLst>
          </p:cNvPr>
          <p:cNvSpPr>
            <a:spLocks noGrp="1"/>
          </p:cNvSpPr>
          <p:nvPr>
            <p:ph type="sldNum" sz="quarter" idx="12"/>
          </p:nvPr>
        </p:nvSpPr>
        <p:spPr/>
        <p:txBody>
          <a:bodyPr/>
          <a:lstStyle/>
          <a:p>
            <a:fld id="{4109D4AF-8992-4717-A00C-993EC16368AF}" type="slidenum">
              <a:rPr lang="en-IN" smtClean="0"/>
              <a:t>‹#›</a:t>
            </a:fld>
            <a:endParaRPr lang="en-IN"/>
          </a:p>
        </p:txBody>
      </p:sp>
    </p:spTree>
    <p:extLst>
      <p:ext uri="{BB962C8B-B14F-4D97-AF65-F5344CB8AC3E}">
        <p14:creationId xmlns:p14="http://schemas.microsoft.com/office/powerpoint/2010/main" val="39503151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D26131-89A7-3419-9B50-07473BFD08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91A38C2C-5FA1-7DF5-B331-6349E947688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BAA08C6E-07D8-E4C6-C547-B586F43AB8D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24876FE-2A7F-4D97-A971-385D666BB6F4}" type="datetimeFigureOut">
              <a:rPr lang="en-IN" smtClean="0"/>
              <a:t>09-07-2025</a:t>
            </a:fld>
            <a:endParaRPr lang="en-IN"/>
          </a:p>
        </p:txBody>
      </p:sp>
      <p:sp>
        <p:nvSpPr>
          <p:cNvPr id="5" name="Footer Placeholder 4">
            <a:extLst>
              <a:ext uri="{FF2B5EF4-FFF2-40B4-BE49-F238E27FC236}">
                <a16:creationId xmlns:a16="http://schemas.microsoft.com/office/drawing/2014/main" id="{1A8EC9BF-5C0A-EFA0-385B-E3595B52D4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IN"/>
          </a:p>
        </p:txBody>
      </p:sp>
      <p:sp>
        <p:nvSpPr>
          <p:cNvPr id="6" name="Slide Number Placeholder 5">
            <a:extLst>
              <a:ext uri="{FF2B5EF4-FFF2-40B4-BE49-F238E27FC236}">
                <a16:creationId xmlns:a16="http://schemas.microsoft.com/office/drawing/2014/main" id="{E3323A36-C193-904F-7DF9-A98E4912E4B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109D4AF-8992-4717-A00C-993EC16368AF}" type="slidenum">
              <a:rPr lang="en-IN" smtClean="0"/>
              <a:t>‹#›</a:t>
            </a:fld>
            <a:endParaRPr lang="en-IN"/>
          </a:p>
        </p:txBody>
      </p:sp>
    </p:spTree>
    <p:extLst>
      <p:ext uri="{BB962C8B-B14F-4D97-AF65-F5344CB8AC3E}">
        <p14:creationId xmlns:p14="http://schemas.microsoft.com/office/powerpoint/2010/main" val="10106093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png"/><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png"/><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2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2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2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2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xml"/><Relationship Id="rId4" Type="http://schemas.openxmlformats.org/officeDocument/2006/relationships/image" Target="../media/image86.jpeg"/></Relationships>
</file>

<file path=ppt/slides/_rels/slide31.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chart" Target="../charts/char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3.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9C57736-A5D2-02A4-0C25-C799D47F98FA}"/>
              </a:ext>
            </a:extLst>
          </p:cNvPr>
          <p:cNvSpPr txBox="1"/>
          <p:nvPr/>
        </p:nvSpPr>
        <p:spPr>
          <a:xfrm>
            <a:off x="5486400" y="1676397"/>
            <a:ext cx="6400800" cy="1446550"/>
          </a:xfrm>
          <a:prstGeom prst="rect">
            <a:avLst/>
          </a:prstGeom>
          <a:noFill/>
        </p:spPr>
        <p:txBody>
          <a:bodyPr wrap="square" rtlCol="0">
            <a:spAutoFit/>
          </a:bodyPr>
          <a:lstStyle/>
          <a:p>
            <a:r>
              <a:rPr lang="en-GB" sz="4400" b="1" dirty="0">
                <a:solidFill>
                  <a:srgbClr val="0070C0"/>
                </a:solidFill>
                <a:latin typeface="Arial" panose="020B0604020202020204" pitchFamily="34" charset="0"/>
                <a:cs typeface="Arial" panose="020B0604020202020204" pitchFamily="34" charset="0"/>
              </a:rPr>
              <a:t>GAJA SANRAKSHANA         PROJECT IN ODISHA </a:t>
            </a:r>
            <a:endParaRPr lang="en-IN" sz="4400" b="1" dirty="0">
              <a:solidFill>
                <a:srgbClr val="0070C0"/>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2EDF2A4B-B3C1-E57A-1D7E-B6B625D7979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5800" y="5607161"/>
            <a:ext cx="10515600" cy="1154812"/>
          </a:xfrm>
          <a:prstGeom prst="rect">
            <a:avLst/>
          </a:prstGeom>
        </p:spPr>
      </p:pic>
      <p:pic>
        <p:nvPicPr>
          <p:cNvPr id="4" name="Picture 3">
            <a:extLst>
              <a:ext uri="{FF2B5EF4-FFF2-40B4-BE49-F238E27FC236}">
                <a16:creationId xmlns:a16="http://schemas.microsoft.com/office/drawing/2014/main" id="{A1B08CA3-6C9E-1919-10BC-6A17BB1D21F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4841" y="1576856"/>
            <a:ext cx="4761651" cy="3953955"/>
          </a:xfrm>
          <a:prstGeom prst="rect">
            <a:avLst/>
          </a:prstGeom>
        </p:spPr>
      </p:pic>
      <p:sp>
        <p:nvSpPr>
          <p:cNvPr id="2" name="TextBox 1">
            <a:extLst>
              <a:ext uri="{FF2B5EF4-FFF2-40B4-BE49-F238E27FC236}">
                <a16:creationId xmlns:a16="http://schemas.microsoft.com/office/drawing/2014/main" id="{631CA367-B5D5-2AF7-DFC3-128A5C1E9EC2}"/>
              </a:ext>
            </a:extLst>
          </p:cNvPr>
          <p:cNvSpPr txBox="1"/>
          <p:nvPr/>
        </p:nvSpPr>
        <p:spPr>
          <a:xfrm>
            <a:off x="5181600" y="3122947"/>
            <a:ext cx="6324600" cy="2492990"/>
          </a:xfrm>
          <a:prstGeom prst="rect">
            <a:avLst/>
          </a:prstGeom>
          <a:noFill/>
        </p:spPr>
        <p:txBody>
          <a:bodyPr wrap="square" rtlCol="0">
            <a:spAutoFit/>
          </a:bodyPr>
          <a:lstStyle/>
          <a:p>
            <a:pPr algn="ctr"/>
            <a:endParaRPr lang="en-GB" sz="4400" b="1" dirty="0">
              <a:solidFill>
                <a:srgbClr val="C00000"/>
              </a:solidFill>
              <a:latin typeface="Arial" panose="020B0604020202020204" pitchFamily="34" charset="0"/>
              <a:cs typeface="Arial" panose="020B0604020202020204" pitchFamily="34" charset="0"/>
            </a:endParaRPr>
          </a:p>
          <a:p>
            <a:pPr algn="ctr"/>
            <a:r>
              <a:rPr lang="en-GB" sz="4400" b="1" dirty="0">
                <a:solidFill>
                  <a:srgbClr val="C00000"/>
                </a:solidFill>
                <a:latin typeface="Arial" panose="020B0604020202020204" pitchFamily="34" charset="0"/>
                <a:cs typeface="Arial" panose="020B0604020202020204" pitchFamily="34" charset="0"/>
              </a:rPr>
              <a:t> Activities 2024-25</a:t>
            </a:r>
          </a:p>
          <a:p>
            <a:pPr algn="ctr"/>
            <a:endParaRPr lang="en-GB" sz="4400" b="1" dirty="0">
              <a:solidFill>
                <a:srgbClr val="C00000"/>
              </a:solidFill>
              <a:latin typeface="Arial" panose="020B0604020202020204" pitchFamily="34" charset="0"/>
              <a:cs typeface="Arial" panose="020B0604020202020204" pitchFamily="34" charset="0"/>
            </a:endParaRPr>
          </a:p>
          <a:p>
            <a:pPr algn="ctr"/>
            <a:r>
              <a:rPr lang="en-GB" sz="2400" b="1" dirty="0">
                <a:solidFill>
                  <a:srgbClr val="00B050"/>
                </a:solidFill>
                <a:latin typeface="Arial" panose="020B0604020202020204" pitchFamily="34" charset="0"/>
                <a:cs typeface="Arial" panose="020B0604020202020204" pitchFamily="34" charset="0"/>
              </a:rPr>
              <a:t>Implementation Partner – SNEHA NGO</a:t>
            </a:r>
            <a:endParaRPr lang="en-GB" sz="2400" b="1"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EB0D6C62-E484-15DF-23AF-B0ACEADCF8A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637554" y="76200"/>
            <a:ext cx="1478246" cy="1662196"/>
          </a:xfrm>
          <a:prstGeom prst="rect">
            <a:avLst/>
          </a:prstGeom>
        </p:spPr>
      </p:pic>
      <p:sp>
        <p:nvSpPr>
          <p:cNvPr id="6" name="Slide Number Placeholder 5">
            <a:extLst>
              <a:ext uri="{FF2B5EF4-FFF2-40B4-BE49-F238E27FC236}">
                <a16:creationId xmlns:a16="http://schemas.microsoft.com/office/drawing/2014/main" id="{FAF7B455-1576-6073-6CC4-0EFEB09DA53C}"/>
              </a:ext>
            </a:extLst>
          </p:cNvPr>
          <p:cNvSpPr>
            <a:spLocks noGrp="1"/>
          </p:cNvSpPr>
          <p:nvPr>
            <p:ph type="sldNum" sz="quarter" idx="4294967295"/>
          </p:nvPr>
        </p:nvSpPr>
        <p:spPr>
          <a:xfrm>
            <a:off x="11658600" y="6416676"/>
            <a:ext cx="457200" cy="441324"/>
          </a:xfrm>
        </p:spPr>
        <p:txBody>
          <a:bodyPr/>
          <a:lstStyle/>
          <a:p>
            <a:fld id="{B6F15528-21DE-4FAA-801E-634DDDAF4B2B}" type="slidenum">
              <a:rPr lang="en-IN" smtClean="0"/>
              <a:t>1</a:t>
            </a:fld>
            <a:endParaRPr lang="en-IN" dirty="0"/>
          </a:p>
        </p:txBody>
      </p:sp>
      <p:pic>
        <p:nvPicPr>
          <p:cNvPr id="5" name="Picture 4">
            <a:extLst>
              <a:ext uri="{FF2B5EF4-FFF2-40B4-BE49-F238E27FC236}">
                <a16:creationId xmlns:a16="http://schemas.microsoft.com/office/drawing/2014/main" id="{7EC6EFBE-D773-E44E-AF02-11FA01DC120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4902" y="76200"/>
            <a:ext cx="1662196" cy="1662196"/>
          </a:xfrm>
          <a:prstGeom prst="rect">
            <a:avLst/>
          </a:prstGeom>
        </p:spPr>
      </p:pic>
    </p:spTree>
    <p:extLst>
      <p:ext uri="{BB962C8B-B14F-4D97-AF65-F5344CB8AC3E}">
        <p14:creationId xmlns:p14="http://schemas.microsoft.com/office/powerpoint/2010/main" val="3462094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AB216E4-BCA2-185B-DE0B-315445F2DE0D}"/>
              </a:ext>
            </a:extLst>
          </p:cNvPr>
          <p:cNvSpPr txBox="1"/>
          <p:nvPr/>
        </p:nvSpPr>
        <p:spPr>
          <a:xfrm>
            <a:off x="342901" y="743732"/>
            <a:ext cx="11315699" cy="1200329"/>
          </a:xfrm>
          <a:prstGeom prst="rect">
            <a:avLst/>
          </a:prstGeom>
          <a:noFill/>
        </p:spPr>
        <p:txBody>
          <a:bodyPr wrap="square" rtlCol="0">
            <a:spAutoFit/>
          </a:bodyPr>
          <a:lstStyle/>
          <a:p>
            <a:pPr algn="just">
              <a:defRPr/>
            </a:pPr>
            <a:endParaRPr lang="en-US" sz="1800" dirty="0">
              <a:solidFill>
                <a:prstClr val="black"/>
              </a:solidFill>
              <a:latin typeface="Arial" panose="020B0604020202020204" pitchFamily="34" charset="0"/>
              <a:cs typeface="Arial" panose="020B0604020202020204" pitchFamily="34" charset="0"/>
            </a:endParaRPr>
          </a:p>
          <a:p>
            <a:pPr algn="just">
              <a:defRPr/>
            </a:pPr>
            <a:r>
              <a:rPr lang="en-IN" sz="1800" dirty="0">
                <a:effectLst/>
                <a:latin typeface="Arial" panose="020B0604020202020204" pitchFamily="34" charset="0"/>
                <a:ea typeface="Times New Roman" panose="02020603050405020304" pitchFamily="18" charset="0"/>
                <a:cs typeface="Arial" panose="020B0604020202020204" pitchFamily="34" charset="0"/>
              </a:rPr>
              <a:t>A grassroots-level intelligence network was established to track illegal power traps, identify vulnerable spots, and inform Forest Department &amp; TPCODL, significantly enhancing the monitoring and protection of elephants.</a:t>
            </a:r>
            <a:endParaRPr lang="en-IN" sz="18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Slide Number Placeholder 4">
            <a:extLst>
              <a:ext uri="{FF2B5EF4-FFF2-40B4-BE49-F238E27FC236}">
                <a16:creationId xmlns:a16="http://schemas.microsoft.com/office/drawing/2014/main" id="{B1AFAD03-F3BC-1B21-CDFC-78C680E76D98}"/>
              </a:ext>
            </a:extLst>
          </p:cNvPr>
          <p:cNvSpPr>
            <a:spLocks noGrp="1"/>
          </p:cNvSpPr>
          <p:nvPr>
            <p:ph type="sldNum" sz="quarter" idx="4294967295"/>
          </p:nvPr>
        </p:nvSpPr>
        <p:spPr>
          <a:xfrm>
            <a:off x="11658600" y="6340477"/>
            <a:ext cx="457200" cy="441324"/>
          </a:xfrm>
        </p:spPr>
        <p:txBody>
          <a:bodyPr/>
          <a:lstStyle/>
          <a:p>
            <a:fld id="{B6F15528-21DE-4FAA-801E-634DDDAF4B2B}" type="slidenum">
              <a:rPr lang="en-IN" smtClean="0"/>
              <a:t>10</a:t>
            </a:fld>
            <a:endParaRPr lang="en-IN"/>
          </a:p>
        </p:txBody>
      </p:sp>
      <p:pic>
        <p:nvPicPr>
          <p:cNvPr id="3" name="Picture 2">
            <a:extLst>
              <a:ext uri="{FF2B5EF4-FFF2-40B4-BE49-F238E27FC236}">
                <a16:creationId xmlns:a16="http://schemas.microsoft.com/office/drawing/2014/main" id="{61DA6C6D-53CB-A233-EE81-9450B28B9A6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8513" y="1944061"/>
            <a:ext cx="5424029" cy="37663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D6C46173-FBB7-366D-CE90-C8B929BE9BF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70408" y="1944061"/>
            <a:ext cx="5235792" cy="37663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3FF9CCCA-51E0-77E2-D0AB-F5E770911FF5}"/>
              </a:ext>
            </a:extLst>
          </p:cNvPr>
          <p:cNvSpPr txBox="1"/>
          <p:nvPr/>
        </p:nvSpPr>
        <p:spPr>
          <a:xfrm>
            <a:off x="1783977" y="5940623"/>
            <a:ext cx="9353769" cy="307777"/>
          </a:xfrm>
          <a:prstGeom prst="rect">
            <a:avLst/>
          </a:prstGeom>
          <a:noFill/>
        </p:spPr>
        <p:txBody>
          <a:bodyPr wrap="square" rtlCol="0">
            <a:spAutoFit/>
          </a:bodyPr>
          <a:lstStyle/>
          <a:p>
            <a:pPr algn="ctr"/>
            <a:r>
              <a:rPr lang="en-US" sz="1400" dirty="0"/>
              <a:t>GI Wires for Live Wire Poaching seized from </a:t>
            </a:r>
            <a:r>
              <a:rPr lang="en-US" sz="1400" dirty="0" err="1"/>
              <a:t>Khinda</a:t>
            </a:r>
            <a:r>
              <a:rPr lang="en-US" sz="1400" dirty="0"/>
              <a:t> Section &amp; </a:t>
            </a:r>
            <a:r>
              <a:rPr lang="en-US" sz="1400" dirty="0" err="1"/>
              <a:t>Khanja</a:t>
            </a:r>
            <a:r>
              <a:rPr lang="en-US" sz="1400" dirty="0"/>
              <a:t> Section of </a:t>
            </a:r>
            <a:r>
              <a:rPr lang="en-US" sz="1400" dirty="0" err="1"/>
              <a:t>Bantala</a:t>
            </a:r>
            <a:r>
              <a:rPr lang="en-US" sz="1400" dirty="0"/>
              <a:t> range</a:t>
            </a:r>
            <a:endParaRPr lang="en-IN" sz="1400" dirty="0"/>
          </a:p>
        </p:txBody>
      </p:sp>
      <p:sp>
        <p:nvSpPr>
          <p:cNvPr id="9" name="Title 1">
            <a:extLst>
              <a:ext uri="{FF2B5EF4-FFF2-40B4-BE49-F238E27FC236}">
                <a16:creationId xmlns:a16="http://schemas.microsoft.com/office/drawing/2014/main" id="{ABAEBC8A-0982-CDAD-72E6-7622A33C4F1F}"/>
              </a:ext>
            </a:extLst>
          </p:cNvPr>
          <p:cNvSpPr>
            <a:spLocks noGrp="1"/>
          </p:cNvSpPr>
          <p:nvPr>
            <p:ph type="title"/>
          </p:nvPr>
        </p:nvSpPr>
        <p:spPr>
          <a:xfrm>
            <a:off x="533400" y="173741"/>
            <a:ext cx="10515600" cy="641483"/>
          </a:xfrm>
        </p:spPr>
        <p:txBody>
          <a:bodyPr/>
          <a:lstStyle/>
          <a:p>
            <a:pPr algn="ctr"/>
            <a:r>
              <a:rPr lang="en-IN" sz="2800" dirty="0">
                <a:effectLst/>
                <a:latin typeface="Arial" panose="020B0604020202020204" pitchFamily="34" charset="0"/>
                <a:ea typeface="Times New Roman" panose="02020603050405020304" pitchFamily="18" charset="0"/>
                <a:cs typeface="Arial" panose="020B0604020202020204" pitchFamily="34" charset="0"/>
              </a:rPr>
              <a:t>Grassroots-Level Intelligence Network</a:t>
            </a:r>
            <a:endParaRPr lang="en-IN" dirty="0"/>
          </a:p>
        </p:txBody>
      </p:sp>
    </p:spTree>
    <p:extLst>
      <p:ext uri="{BB962C8B-B14F-4D97-AF65-F5344CB8AC3E}">
        <p14:creationId xmlns:p14="http://schemas.microsoft.com/office/powerpoint/2010/main" val="39493831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C199E8-64E3-1846-D760-766A3E6F7E09}"/>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592C1556-476C-B2B1-A442-4FA6B2FA54E4}"/>
              </a:ext>
            </a:extLst>
          </p:cNvPr>
          <p:cNvSpPr txBox="1"/>
          <p:nvPr/>
        </p:nvSpPr>
        <p:spPr>
          <a:xfrm>
            <a:off x="342901" y="609600"/>
            <a:ext cx="11662286" cy="147732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Active Participation in Joint </a:t>
            </a:r>
            <a:r>
              <a:rPr kumimoji="0" lang="en-US" i="0"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Patrolling - Before the project’s initiation, joint patrolling between the Forest Department and TPCODL staff was a regular occurrence. However, with a list of threat spots shared by SNEHA, the patrolling became more intensive in vulnerable hotspots. </a:t>
            </a:r>
            <a:r>
              <a:rPr lang="en-US" dirty="0">
                <a:latin typeface="Arial" panose="020B0604020202020204" pitchFamily="34" charset="0"/>
                <a:cs typeface="Arial" panose="020B0604020202020204" pitchFamily="34" charset="0"/>
              </a:rPr>
              <a:t>The project team</a:t>
            </a:r>
            <a:r>
              <a:rPr kumimoji="0" lang="en-US"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participated in joint patrolling trips, which resulted in a more focused and adequate exercise. Over the last ten months, SNEHA’s Field Staff have participated in over 460 night patrolling trips in their respective areas and across the project area. </a:t>
            </a:r>
          </a:p>
        </p:txBody>
      </p:sp>
      <p:sp>
        <p:nvSpPr>
          <p:cNvPr id="2" name="object 2">
            <a:extLst>
              <a:ext uri="{FF2B5EF4-FFF2-40B4-BE49-F238E27FC236}">
                <a16:creationId xmlns:a16="http://schemas.microsoft.com/office/drawing/2014/main" id="{48215DB7-DD02-FF2F-AFE5-40CA8A25BE7A}"/>
              </a:ext>
            </a:extLst>
          </p:cNvPr>
          <p:cNvSpPr txBox="1">
            <a:spLocks noGrp="1"/>
          </p:cNvSpPr>
          <p:nvPr>
            <p:ph type="title"/>
          </p:nvPr>
        </p:nvSpPr>
        <p:spPr>
          <a:xfrm>
            <a:off x="76200" y="177672"/>
            <a:ext cx="11430000" cy="289182"/>
          </a:xfrm>
          <a:prstGeom prst="rect">
            <a:avLst/>
          </a:prstGeom>
        </p:spPr>
        <p:txBody>
          <a:bodyPr vert="horz" wrap="square" lIns="0" tIns="12065" rIns="0" bIns="0" rtlCol="0">
            <a:spAutoFit/>
          </a:bodyPr>
          <a:lstStyle/>
          <a:p>
            <a:pPr marL="201296" algn="ctr">
              <a:spcBef>
                <a:spcPts val="95"/>
              </a:spcBef>
            </a:pPr>
            <a:r>
              <a:rPr lang="en-US" sz="2000" b="1" dirty="0">
                <a:solidFill>
                  <a:srgbClr val="002060"/>
                </a:solidFill>
                <a:latin typeface="Arial" panose="020B0604020202020204" pitchFamily="34" charset="0"/>
                <a:cs typeface="Arial" panose="020B0604020202020204" pitchFamily="34" charset="0"/>
              </a:rPr>
              <a:t>Prevention of Electrocution : Intelligence Network &amp; Active participation in Joint Patrolling</a:t>
            </a:r>
            <a:endParaRPr sz="2000" b="1" dirty="0">
              <a:solidFill>
                <a:srgbClr val="002060"/>
              </a:solidFill>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C8D6AA43-3D01-E398-2F43-D7F9F34829FA}"/>
              </a:ext>
            </a:extLst>
          </p:cNvPr>
          <p:cNvSpPr>
            <a:spLocks noGrp="1"/>
          </p:cNvSpPr>
          <p:nvPr>
            <p:ph type="sldNum" sz="quarter" idx="4294967295"/>
          </p:nvPr>
        </p:nvSpPr>
        <p:spPr>
          <a:xfrm>
            <a:off x="11658600" y="6340477"/>
            <a:ext cx="457200" cy="441324"/>
          </a:xfrm>
        </p:spPr>
        <p:txBody>
          <a:bodyPr/>
          <a:lstStyle/>
          <a:p>
            <a:fld id="{B6F15528-21DE-4FAA-801E-634DDDAF4B2B}" type="slidenum">
              <a:rPr lang="en-IN" smtClean="0"/>
              <a:t>11</a:t>
            </a:fld>
            <a:endParaRPr lang="en-IN"/>
          </a:p>
        </p:txBody>
      </p:sp>
      <p:pic>
        <p:nvPicPr>
          <p:cNvPr id="3" name="Picture 2">
            <a:extLst>
              <a:ext uri="{FF2B5EF4-FFF2-40B4-BE49-F238E27FC236}">
                <a16:creationId xmlns:a16="http://schemas.microsoft.com/office/drawing/2014/main" id="{ADBF5171-A8CD-5645-D20C-9438E8868CC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4265" y="2363926"/>
            <a:ext cx="3896949" cy="28227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4C6F4C6A-FD46-C241-23E5-F1C99B7F337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67702" y="2363926"/>
            <a:ext cx="3931055" cy="28996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48C90BD8-013C-8D9A-0ECB-4205776C29B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426880" y="2363925"/>
            <a:ext cx="3460320" cy="28996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E8E7A5DD-3805-6092-544F-6E2387F83B95}"/>
              </a:ext>
            </a:extLst>
          </p:cNvPr>
          <p:cNvSpPr txBox="1"/>
          <p:nvPr/>
        </p:nvSpPr>
        <p:spPr>
          <a:xfrm>
            <a:off x="4239579" y="5271647"/>
            <a:ext cx="4163379" cy="584775"/>
          </a:xfrm>
          <a:prstGeom prst="rect">
            <a:avLst/>
          </a:prstGeom>
          <a:noFill/>
        </p:spPr>
        <p:txBody>
          <a:bodyPr wrap="square" rtlCol="0">
            <a:spAutoFit/>
          </a:bodyPr>
          <a:lstStyle/>
          <a:p>
            <a:pPr algn="ctr"/>
            <a:r>
              <a:rPr lang="en-US" sz="1600" dirty="0"/>
              <a:t>Night Patrolling in Bantala Range, </a:t>
            </a:r>
          </a:p>
          <a:p>
            <a:pPr algn="ctr"/>
            <a:r>
              <a:rPr lang="en-US" sz="1600" dirty="0"/>
              <a:t>Angul</a:t>
            </a:r>
            <a:endParaRPr lang="en-IN" sz="1600" dirty="0"/>
          </a:p>
        </p:txBody>
      </p:sp>
      <p:sp>
        <p:nvSpPr>
          <p:cNvPr id="8" name="TextBox 7">
            <a:extLst>
              <a:ext uri="{FF2B5EF4-FFF2-40B4-BE49-F238E27FC236}">
                <a16:creationId xmlns:a16="http://schemas.microsoft.com/office/drawing/2014/main" id="{FFE06210-FD55-60F5-ED50-139C650A8622}"/>
              </a:ext>
            </a:extLst>
          </p:cNvPr>
          <p:cNvSpPr txBox="1"/>
          <p:nvPr/>
        </p:nvSpPr>
        <p:spPr>
          <a:xfrm>
            <a:off x="76200" y="5259921"/>
            <a:ext cx="4163379" cy="584775"/>
          </a:xfrm>
          <a:prstGeom prst="rect">
            <a:avLst/>
          </a:prstGeom>
          <a:noFill/>
        </p:spPr>
        <p:txBody>
          <a:bodyPr wrap="square" rtlCol="0">
            <a:spAutoFit/>
          </a:bodyPr>
          <a:lstStyle/>
          <a:p>
            <a:pPr algn="ctr"/>
            <a:r>
              <a:rPr lang="en-US" sz="1600" dirty="0"/>
              <a:t>Night Patrolling in Hindol Range,</a:t>
            </a:r>
          </a:p>
          <a:p>
            <a:pPr algn="ctr"/>
            <a:r>
              <a:rPr lang="en-US" sz="1600" dirty="0"/>
              <a:t> Dhenkanal</a:t>
            </a:r>
            <a:endParaRPr lang="en-IN" sz="1600" dirty="0"/>
          </a:p>
        </p:txBody>
      </p:sp>
      <p:sp>
        <p:nvSpPr>
          <p:cNvPr id="9" name="TextBox 8">
            <a:extLst>
              <a:ext uri="{FF2B5EF4-FFF2-40B4-BE49-F238E27FC236}">
                <a16:creationId xmlns:a16="http://schemas.microsoft.com/office/drawing/2014/main" id="{4852CC89-BAAB-1D7C-9BFA-430402A4F453}"/>
              </a:ext>
            </a:extLst>
          </p:cNvPr>
          <p:cNvSpPr txBox="1"/>
          <p:nvPr/>
        </p:nvSpPr>
        <p:spPr>
          <a:xfrm>
            <a:off x="8031151" y="5348486"/>
            <a:ext cx="4535186" cy="584775"/>
          </a:xfrm>
          <a:prstGeom prst="rect">
            <a:avLst/>
          </a:prstGeom>
          <a:noFill/>
        </p:spPr>
        <p:txBody>
          <a:bodyPr wrap="square" rtlCol="0">
            <a:spAutoFit/>
          </a:bodyPr>
          <a:lstStyle/>
          <a:p>
            <a:pPr algn="ctr"/>
            <a:r>
              <a:rPr lang="en-US" sz="1600" dirty="0"/>
              <a:t>Night patrolling in Hindol Range, </a:t>
            </a:r>
          </a:p>
          <a:p>
            <a:pPr algn="ctr"/>
            <a:r>
              <a:rPr lang="en-US" sz="1600" dirty="0"/>
              <a:t>Dhenkanal</a:t>
            </a:r>
            <a:endParaRPr lang="en-IN" sz="1600" dirty="0"/>
          </a:p>
        </p:txBody>
      </p:sp>
    </p:spTree>
    <p:extLst>
      <p:ext uri="{BB962C8B-B14F-4D97-AF65-F5344CB8AC3E}">
        <p14:creationId xmlns:p14="http://schemas.microsoft.com/office/powerpoint/2010/main" val="35834180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9F6CB163-841C-4283-8E74-7C22E785A1FD}"/>
              </a:ext>
            </a:extLst>
          </p:cNvPr>
          <p:cNvSpPr txBox="1">
            <a:spLocks noGrp="1"/>
          </p:cNvSpPr>
          <p:nvPr>
            <p:ph type="title"/>
          </p:nvPr>
        </p:nvSpPr>
        <p:spPr>
          <a:xfrm>
            <a:off x="457200" y="149425"/>
            <a:ext cx="9982200" cy="344582"/>
          </a:xfrm>
          <a:prstGeom prst="rect">
            <a:avLst/>
          </a:prstGeom>
        </p:spPr>
        <p:txBody>
          <a:bodyPr vert="horz" wrap="square" lIns="0" tIns="12065" rIns="0" bIns="0" rtlCol="0">
            <a:spAutoFit/>
          </a:bodyPr>
          <a:lstStyle/>
          <a:p>
            <a:pPr marL="201296" algn="ctr">
              <a:spcBef>
                <a:spcPts val="95"/>
              </a:spcBef>
            </a:pPr>
            <a:r>
              <a:rPr lang="en-US" sz="2400" b="1" dirty="0">
                <a:solidFill>
                  <a:srgbClr val="002060"/>
                </a:solidFill>
                <a:latin typeface="Arial" panose="020B0604020202020204" pitchFamily="34" charset="0"/>
                <a:cs typeface="Arial" panose="020B0604020202020204" pitchFamily="34" charset="0"/>
              </a:rPr>
              <a:t>Coordination Meetings between Forest Department &amp; Tata Power </a:t>
            </a:r>
            <a:endParaRPr sz="2400" b="1" dirty="0">
              <a:solidFill>
                <a:srgbClr val="002060"/>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6AB216E4-BCA2-185B-DE0B-315445F2DE0D}"/>
              </a:ext>
            </a:extLst>
          </p:cNvPr>
          <p:cNvSpPr txBox="1"/>
          <p:nvPr/>
        </p:nvSpPr>
        <p:spPr>
          <a:xfrm>
            <a:off x="277426" y="769043"/>
            <a:ext cx="5328244" cy="55861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Coordination Meetings were held between the Forest Department and the Discoms at the State, Division, and range levels</a:t>
            </a:r>
            <a:r>
              <a:rPr lang="en-US" sz="1700" dirty="0">
                <a:solidFill>
                  <a:prstClr val="black"/>
                </a:solidFill>
                <a:latin typeface="Arial" panose="020B0604020202020204" pitchFamily="34" charset="0"/>
                <a:cs typeface="Arial" panose="020B0604020202020204" pitchFamily="34" charset="0"/>
              </a:rPr>
              <a:t>. As </a:t>
            </a:r>
            <a:r>
              <a:rPr kumimoji="0" lang="en-US" sz="1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partner NGO to the Forest Department and a partner of Tata Power, SNEHA was invited to most meetings, both virtually and</a:t>
            </a:r>
            <a:r>
              <a:rPr lang="en-US" sz="1700" dirty="0">
                <a:solidFill>
                  <a:prstClr val="black"/>
                </a:solidFill>
                <a:latin typeface="Arial" panose="020B0604020202020204" pitchFamily="34" charset="0"/>
                <a:cs typeface="Arial" panose="020B0604020202020204" pitchFamily="34" charset="0"/>
              </a:rPr>
              <a:t> in person. </a:t>
            </a:r>
            <a:endParaRPr kumimoji="0" lang="en-US" sz="1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700" dirty="0">
              <a:solidFill>
                <a:prstClr val="black"/>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SNEHA actively participated in Division and Range-level meetings, contributing crucial data and information to prevent electrocution</a:t>
            </a:r>
            <a:r>
              <a:rPr lang="en-US" sz="1700" dirty="0">
                <a:solidFill>
                  <a:prstClr val="black"/>
                </a:solidFill>
                <a:latin typeface="Arial" panose="020B0604020202020204" pitchFamily="34" charset="0"/>
                <a:cs typeface="Arial" panose="020B0604020202020204" pitchFamily="34" charset="0"/>
              </a:rPr>
              <a:t>, and also </a:t>
            </a:r>
            <a:r>
              <a:rPr kumimoji="0" lang="en-US" sz="1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organized meetings to bring the two together at the staff level, including contractual staff.</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700" dirty="0">
              <a:solidFill>
                <a:prstClr val="black"/>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 the first time, the Forest Guards and foresters, along with some members of the Elephant Squad from the Forest Department and the SDO, JE, and Linemen from TPCODL, were brought together in a formal meeting in Bantala and Hindol to coordinate their efforts. This meeting proved to be a crucial one, with the Line men also being offered rewards for providing intelligence reports. </a:t>
            </a:r>
            <a:endParaRPr kumimoji="0" lang="en-US" sz="1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Slide Number Placeholder 3">
            <a:extLst>
              <a:ext uri="{FF2B5EF4-FFF2-40B4-BE49-F238E27FC236}">
                <a16:creationId xmlns:a16="http://schemas.microsoft.com/office/drawing/2014/main" id="{6388B1D4-61F0-7C3E-48FB-A57597319FEF}"/>
              </a:ext>
            </a:extLst>
          </p:cNvPr>
          <p:cNvSpPr>
            <a:spLocks noGrp="1"/>
          </p:cNvSpPr>
          <p:nvPr>
            <p:ph type="sldNum" sz="quarter" idx="4294967295"/>
          </p:nvPr>
        </p:nvSpPr>
        <p:spPr>
          <a:xfrm>
            <a:off x="11658600" y="6340477"/>
            <a:ext cx="457200" cy="441324"/>
          </a:xfrm>
        </p:spPr>
        <p:txBody>
          <a:bodyPr/>
          <a:lstStyle/>
          <a:p>
            <a:fld id="{B6F15528-21DE-4FAA-801E-634DDDAF4B2B}" type="slidenum">
              <a:rPr lang="en-IN" smtClean="0"/>
              <a:t>12</a:t>
            </a:fld>
            <a:endParaRPr lang="en-IN"/>
          </a:p>
        </p:txBody>
      </p:sp>
      <p:pic>
        <p:nvPicPr>
          <p:cNvPr id="3" name="Picture 2">
            <a:extLst>
              <a:ext uri="{FF2B5EF4-FFF2-40B4-BE49-F238E27FC236}">
                <a16:creationId xmlns:a16="http://schemas.microsoft.com/office/drawing/2014/main" id="{D7397F56-1C7E-903E-1AE2-1D8FD90FA54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05670" y="836919"/>
            <a:ext cx="6308904" cy="53332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524923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9F6CB163-841C-4283-8E74-7C22E785A1FD}"/>
              </a:ext>
            </a:extLst>
          </p:cNvPr>
          <p:cNvSpPr txBox="1">
            <a:spLocks noGrp="1"/>
          </p:cNvSpPr>
          <p:nvPr>
            <p:ph type="title"/>
          </p:nvPr>
        </p:nvSpPr>
        <p:spPr>
          <a:xfrm>
            <a:off x="1371600" y="289197"/>
            <a:ext cx="9417788" cy="289182"/>
          </a:xfrm>
          <a:prstGeom prst="rect">
            <a:avLst/>
          </a:prstGeom>
        </p:spPr>
        <p:txBody>
          <a:bodyPr vert="horz" wrap="square" lIns="0" tIns="12065" rIns="0" bIns="0" rtlCol="0">
            <a:spAutoFit/>
          </a:bodyPr>
          <a:lstStyle/>
          <a:p>
            <a:pPr marL="201296" algn="ctr">
              <a:spcBef>
                <a:spcPts val="95"/>
              </a:spcBef>
            </a:pPr>
            <a:r>
              <a:rPr lang="en-US" sz="2000" b="1" dirty="0">
                <a:solidFill>
                  <a:srgbClr val="002060"/>
                </a:solidFill>
                <a:latin typeface="Arial" panose="020B0604020202020204" pitchFamily="34" charset="0"/>
                <a:cs typeface="Arial" panose="020B0604020202020204" pitchFamily="34" charset="0"/>
              </a:rPr>
              <a:t>Coordination Meetings between Forest Department &amp; Tata Power…contd..</a:t>
            </a:r>
            <a:endParaRPr sz="2800" b="1" dirty="0">
              <a:solidFill>
                <a:srgbClr val="002060"/>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6AB216E4-BCA2-185B-DE0B-315445F2DE0D}"/>
              </a:ext>
            </a:extLst>
          </p:cNvPr>
          <p:cNvSpPr txBox="1"/>
          <p:nvPr/>
        </p:nvSpPr>
        <p:spPr>
          <a:xfrm>
            <a:off x="342900" y="838201"/>
            <a:ext cx="11620500" cy="59093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1" dirty="0">
              <a:solidFill>
                <a:prstClr val="black"/>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1" dirty="0">
              <a:solidFill>
                <a:prstClr val="black"/>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1" dirty="0">
              <a:solidFill>
                <a:prstClr val="black"/>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1" dirty="0">
              <a:solidFill>
                <a:prstClr val="black"/>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1" dirty="0">
              <a:solidFill>
                <a:prstClr val="black"/>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1" dirty="0">
              <a:solidFill>
                <a:prstClr val="black"/>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1" dirty="0">
              <a:solidFill>
                <a:prstClr val="black"/>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1" dirty="0">
              <a:solidFill>
                <a:prstClr val="black"/>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1" dirty="0">
              <a:solidFill>
                <a:prstClr val="black"/>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1" dirty="0">
              <a:solidFill>
                <a:prstClr val="black"/>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1" name="Group 10">
            <a:extLst>
              <a:ext uri="{FF2B5EF4-FFF2-40B4-BE49-F238E27FC236}">
                <a16:creationId xmlns:a16="http://schemas.microsoft.com/office/drawing/2014/main" id="{3DDAF9F4-65B0-4BEE-5979-02902B110521}"/>
              </a:ext>
            </a:extLst>
          </p:cNvPr>
          <p:cNvGrpSpPr/>
          <p:nvPr/>
        </p:nvGrpSpPr>
        <p:grpSpPr>
          <a:xfrm>
            <a:off x="1515823" y="860179"/>
            <a:ext cx="9160354" cy="5388221"/>
            <a:chOff x="1431446" y="936379"/>
            <a:chExt cx="9160354" cy="5388221"/>
          </a:xfrm>
        </p:grpSpPr>
        <p:pic>
          <p:nvPicPr>
            <p:cNvPr id="2" name="Picture 1">
              <a:extLst>
                <a:ext uri="{FF2B5EF4-FFF2-40B4-BE49-F238E27FC236}">
                  <a16:creationId xmlns:a16="http://schemas.microsoft.com/office/drawing/2014/main" id="{D22D2A91-1A51-0B45-6141-22D566C685B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31446" y="936379"/>
              <a:ext cx="4029596" cy="24325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CE6060AA-58C0-08D8-07C4-E2E248F1E04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69361" y="936379"/>
              <a:ext cx="4322439" cy="24325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898E4413-4F62-0A86-FD32-1208C693951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31446" y="3779293"/>
              <a:ext cx="4029596" cy="25453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79629767-5B38-86AB-9B44-4F50E368AA9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283037" y="3843251"/>
              <a:ext cx="4308763" cy="24813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9" name="Slide Number Placeholder 8">
            <a:extLst>
              <a:ext uri="{FF2B5EF4-FFF2-40B4-BE49-F238E27FC236}">
                <a16:creationId xmlns:a16="http://schemas.microsoft.com/office/drawing/2014/main" id="{EE7CA348-9C79-A66D-0876-DF4BDF7740CC}"/>
              </a:ext>
            </a:extLst>
          </p:cNvPr>
          <p:cNvSpPr>
            <a:spLocks noGrp="1"/>
          </p:cNvSpPr>
          <p:nvPr>
            <p:ph type="sldNum" sz="quarter" idx="4294967295"/>
          </p:nvPr>
        </p:nvSpPr>
        <p:spPr>
          <a:xfrm>
            <a:off x="11658600" y="6340477"/>
            <a:ext cx="457200" cy="441324"/>
          </a:xfrm>
        </p:spPr>
        <p:txBody>
          <a:bodyPr/>
          <a:lstStyle/>
          <a:p>
            <a:fld id="{B6F15528-21DE-4FAA-801E-634DDDAF4B2B}" type="slidenum">
              <a:rPr lang="en-IN" smtClean="0"/>
              <a:t>13</a:t>
            </a:fld>
            <a:endParaRPr lang="en-IN"/>
          </a:p>
        </p:txBody>
      </p:sp>
      <p:sp>
        <p:nvSpPr>
          <p:cNvPr id="7" name="TextBox 6">
            <a:extLst>
              <a:ext uri="{FF2B5EF4-FFF2-40B4-BE49-F238E27FC236}">
                <a16:creationId xmlns:a16="http://schemas.microsoft.com/office/drawing/2014/main" id="{0DE783C5-EB76-770B-05FE-E8DA247E2F15}"/>
              </a:ext>
            </a:extLst>
          </p:cNvPr>
          <p:cNvSpPr txBox="1"/>
          <p:nvPr/>
        </p:nvSpPr>
        <p:spPr>
          <a:xfrm>
            <a:off x="6247364" y="3314672"/>
            <a:ext cx="4535186" cy="338554"/>
          </a:xfrm>
          <a:prstGeom prst="rect">
            <a:avLst/>
          </a:prstGeom>
          <a:noFill/>
        </p:spPr>
        <p:txBody>
          <a:bodyPr wrap="square" rtlCol="0">
            <a:spAutoFit/>
          </a:bodyPr>
          <a:lstStyle/>
          <a:p>
            <a:pPr algn="ctr"/>
            <a:r>
              <a:rPr lang="en-US" sz="1600" dirty="0"/>
              <a:t>Oath taking during meeting at  JE-</a:t>
            </a:r>
            <a:r>
              <a:rPr lang="en-US" sz="1600" dirty="0" err="1"/>
              <a:t>Bantala’s</a:t>
            </a:r>
            <a:r>
              <a:rPr lang="en-US" sz="1600" dirty="0"/>
              <a:t> office</a:t>
            </a:r>
            <a:endParaRPr lang="en-IN" sz="1600" dirty="0"/>
          </a:p>
        </p:txBody>
      </p:sp>
      <p:sp>
        <p:nvSpPr>
          <p:cNvPr id="8" name="TextBox 7">
            <a:extLst>
              <a:ext uri="{FF2B5EF4-FFF2-40B4-BE49-F238E27FC236}">
                <a16:creationId xmlns:a16="http://schemas.microsoft.com/office/drawing/2014/main" id="{13FBC614-E151-8AB9-C351-28B68667A40A}"/>
              </a:ext>
            </a:extLst>
          </p:cNvPr>
          <p:cNvSpPr txBox="1"/>
          <p:nvPr/>
        </p:nvSpPr>
        <p:spPr>
          <a:xfrm>
            <a:off x="1263028" y="3292694"/>
            <a:ext cx="4535186" cy="338554"/>
          </a:xfrm>
          <a:prstGeom prst="rect">
            <a:avLst/>
          </a:prstGeom>
          <a:noFill/>
        </p:spPr>
        <p:txBody>
          <a:bodyPr wrap="square" rtlCol="0">
            <a:spAutoFit/>
          </a:bodyPr>
          <a:lstStyle/>
          <a:p>
            <a:pPr algn="ctr"/>
            <a:r>
              <a:rPr lang="en-US" sz="1600" dirty="0"/>
              <a:t>Meeting at TPCODL’s JE-</a:t>
            </a:r>
            <a:r>
              <a:rPr lang="en-US" sz="1600" dirty="0" err="1"/>
              <a:t>Bantala’s</a:t>
            </a:r>
            <a:r>
              <a:rPr lang="en-US" sz="1600" dirty="0"/>
              <a:t> Office</a:t>
            </a:r>
            <a:endParaRPr lang="en-IN" sz="1600" dirty="0"/>
          </a:p>
        </p:txBody>
      </p:sp>
      <p:sp>
        <p:nvSpPr>
          <p:cNvPr id="12" name="TextBox 11">
            <a:extLst>
              <a:ext uri="{FF2B5EF4-FFF2-40B4-BE49-F238E27FC236}">
                <a16:creationId xmlns:a16="http://schemas.microsoft.com/office/drawing/2014/main" id="{3E887A0B-8A29-1DCE-2BCB-C89B90680B83}"/>
              </a:ext>
            </a:extLst>
          </p:cNvPr>
          <p:cNvSpPr txBox="1"/>
          <p:nvPr/>
        </p:nvSpPr>
        <p:spPr>
          <a:xfrm>
            <a:off x="1263028" y="6338945"/>
            <a:ext cx="4832972" cy="338554"/>
          </a:xfrm>
          <a:prstGeom prst="rect">
            <a:avLst/>
          </a:prstGeom>
          <a:noFill/>
        </p:spPr>
        <p:txBody>
          <a:bodyPr wrap="square" rtlCol="0">
            <a:spAutoFit/>
          </a:bodyPr>
          <a:lstStyle/>
          <a:p>
            <a:pPr algn="ctr"/>
            <a:r>
              <a:rPr lang="en-US" sz="1600" dirty="0"/>
              <a:t>Meeting between </a:t>
            </a:r>
            <a:r>
              <a:rPr lang="en-US" sz="1600" dirty="0" err="1"/>
              <a:t>Hindol</a:t>
            </a:r>
            <a:r>
              <a:rPr lang="en-US" sz="1600" dirty="0"/>
              <a:t> Range &amp; TPCODL Staff</a:t>
            </a:r>
            <a:endParaRPr lang="en-IN" sz="1600" dirty="0"/>
          </a:p>
        </p:txBody>
      </p:sp>
      <p:sp>
        <p:nvSpPr>
          <p:cNvPr id="13" name="TextBox 12">
            <a:extLst>
              <a:ext uri="{FF2B5EF4-FFF2-40B4-BE49-F238E27FC236}">
                <a16:creationId xmlns:a16="http://schemas.microsoft.com/office/drawing/2014/main" id="{A59C4F87-786D-B265-509F-D4D9137D28B8}"/>
              </a:ext>
            </a:extLst>
          </p:cNvPr>
          <p:cNvSpPr txBox="1"/>
          <p:nvPr/>
        </p:nvSpPr>
        <p:spPr>
          <a:xfrm>
            <a:off x="6254202" y="6338945"/>
            <a:ext cx="4535186" cy="338554"/>
          </a:xfrm>
          <a:prstGeom prst="rect">
            <a:avLst/>
          </a:prstGeom>
          <a:noFill/>
        </p:spPr>
        <p:txBody>
          <a:bodyPr wrap="square" rtlCol="0">
            <a:spAutoFit/>
          </a:bodyPr>
          <a:lstStyle/>
          <a:p>
            <a:pPr algn="ctr"/>
            <a:r>
              <a:rPr lang="en-US" sz="1600" dirty="0"/>
              <a:t>Meeting at </a:t>
            </a:r>
            <a:r>
              <a:rPr lang="en-US" sz="1600" dirty="0" err="1"/>
              <a:t>Balimi</a:t>
            </a:r>
            <a:r>
              <a:rPr lang="en-US" sz="1600" dirty="0"/>
              <a:t>, </a:t>
            </a:r>
            <a:r>
              <a:rPr lang="en-US" sz="1600" dirty="0" err="1"/>
              <a:t>Hindol</a:t>
            </a:r>
            <a:r>
              <a:rPr lang="en-US" sz="1600" dirty="0"/>
              <a:t> Range, Dhenkanal</a:t>
            </a:r>
            <a:endParaRPr lang="en-IN" sz="1600" dirty="0"/>
          </a:p>
        </p:txBody>
      </p:sp>
    </p:spTree>
    <p:extLst>
      <p:ext uri="{BB962C8B-B14F-4D97-AF65-F5344CB8AC3E}">
        <p14:creationId xmlns:p14="http://schemas.microsoft.com/office/powerpoint/2010/main" val="6008250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D0DD6-A9D6-D4D6-8B55-EC68E39A8052}"/>
              </a:ext>
            </a:extLst>
          </p:cNvPr>
          <p:cNvSpPr>
            <a:spLocks noGrp="1"/>
          </p:cNvSpPr>
          <p:nvPr>
            <p:ph type="title"/>
          </p:nvPr>
        </p:nvSpPr>
        <p:spPr>
          <a:xfrm>
            <a:off x="607679" y="249865"/>
            <a:ext cx="10515600" cy="556959"/>
          </a:xfrm>
        </p:spPr>
        <p:txBody>
          <a:bodyPr>
            <a:normAutofit/>
          </a:bodyPr>
          <a:lstStyle/>
          <a:p>
            <a:pPr algn="ctr"/>
            <a:r>
              <a:rPr lang="en-IN" sz="2800" dirty="0">
                <a:effectLst/>
                <a:latin typeface="Arial" panose="020B0604020202020204" pitchFamily="34" charset="0"/>
                <a:ea typeface="Times New Roman" panose="02020603050405020304" pitchFamily="18" charset="0"/>
                <a:cs typeface="Arial" panose="020B0604020202020204" pitchFamily="34" charset="0"/>
              </a:rPr>
              <a:t>Early Warning System</a:t>
            </a:r>
            <a:endParaRPr lang="en-IN" sz="28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5455D290-7F02-D0DC-332E-406D1893D1FF}"/>
              </a:ext>
            </a:extLst>
          </p:cNvPr>
          <p:cNvSpPr txBox="1"/>
          <p:nvPr/>
        </p:nvSpPr>
        <p:spPr>
          <a:xfrm>
            <a:off x="238846" y="729982"/>
            <a:ext cx="7862547" cy="1200329"/>
          </a:xfrm>
          <a:prstGeom prst="rect">
            <a:avLst/>
          </a:prstGeom>
          <a:noFill/>
        </p:spPr>
        <p:txBody>
          <a:bodyPr wrap="square" rtlCol="0">
            <a:spAutoFit/>
          </a:bodyPr>
          <a:lstStyle/>
          <a:p>
            <a:r>
              <a:rPr lang="en-IN" sz="1800" dirty="0">
                <a:effectLst/>
                <a:latin typeface="Arial" panose="020B0604020202020204" pitchFamily="34" charset="0"/>
                <a:ea typeface="Times New Roman" panose="02020603050405020304" pitchFamily="18" charset="0"/>
                <a:cs typeface="Arial" panose="020B0604020202020204" pitchFamily="34" charset="0"/>
              </a:rPr>
              <a:t>The project developed a unique early warning system using WhatsApp and mobile apps with AI capabilities. This system alerts communities about elephant movements through messages, calls, and sirens.</a:t>
            </a:r>
            <a:endParaRPr lang="en-IN" sz="1800" dirty="0">
              <a:effectLst/>
              <a:latin typeface="Arial" panose="020B0604020202020204" pitchFamily="34" charset="0"/>
              <a:ea typeface="Calibri" panose="020F0502020204030204" pitchFamily="34" charset="0"/>
              <a:cs typeface="Arial" panose="020B0604020202020204" pitchFamily="34" charset="0"/>
            </a:endParaRPr>
          </a:p>
          <a:p>
            <a:endParaRPr lang="en-IN" dirty="0"/>
          </a:p>
        </p:txBody>
      </p:sp>
      <p:grpSp>
        <p:nvGrpSpPr>
          <p:cNvPr id="8" name="Group 7">
            <a:extLst>
              <a:ext uri="{FF2B5EF4-FFF2-40B4-BE49-F238E27FC236}">
                <a16:creationId xmlns:a16="http://schemas.microsoft.com/office/drawing/2014/main" id="{32CBB64C-C6FA-386B-C8B9-863C2A6AC68A}"/>
              </a:ext>
            </a:extLst>
          </p:cNvPr>
          <p:cNvGrpSpPr/>
          <p:nvPr/>
        </p:nvGrpSpPr>
        <p:grpSpPr>
          <a:xfrm>
            <a:off x="320154" y="1968697"/>
            <a:ext cx="7540908" cy="2991650"/>
            <a:chOff x="762000" y="1219200"/>
            <a:chExt cx="10293142" cy="4419600"/>
          </a:xfrm>
        </p:grpSpPr>
        <p:pic>
          <p:nvPicPr>
            <p:cNvPr id="9" name="Picture 8">
              <a:extLst>
                <a:ext uri="{FF2B5EF4-FFF2-40B4-BE49-F238E27FC236}">
                  <a16:creationId xmlns:a16="http://schemas.microsoft.com/office/drawing/2014/main" id="{62A1523B-BD74-B7A1-8C30-68EF4CEA90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2000" y="1219200"/>
              <a:ext cx="6998297" cy="4419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0070C10E-3047-615B-FA25-D5A66C06FB4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83139" y="1219200"/>
              <a:ext cx="3172003" cy="4419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12" name="TextBox 11">
            <a:extLst>
              <a:ext uri="{FF2B5EF4-FFF2-40B4-BE49-F238E27FC236}">
                <a16:creationId xmlns:a16="http://schemas.microsoft.com/office/drawing/2014/main" id="{B4CE5382-6B6A-866E-81A3-6E4E8E279C86}"/>
              </a:ext>
            </a:extLst>
          </p:cNvPr>
          <p:cNvSpPr txBox="1"/>
          <p:nvPr/>
        </p:nvSpPr>
        <p:spPr>
          <a:xfrm>
            <a:off x="320153" y="4998733"/>
            <a:ext cx="5058671" cy="369332"/>
          </a:xfrm>
          <a:prstGeom prst="rect">
            <a:avLst/>
          </a:prstGeom>
          <a:noFill/>
        </p:spPr>
        <p:txBody>
          <a:bodyPr wrap="square">
            <a:spAutoFit/>
          </a:bodyPr>
          <a:lstStyle/>
          <a:p>
            <a:pPr algn="ctr"/>
            <a:r>
              <a:rPr lang="en-US" sz="1800" dirty="0"/>
              <a:t>Hooter fixed on a roof top in </a:t>
            </a:r>
            <a:r>
              <a:rPr lang="en-US" sz="1800" dirty="0" err="1"/>
              <a:t>Thokar</a:t>
            </a:r>
            <a:r>
              <a:rPr lang="en-US" sz="1800" dirty="0"/>
              <a:t>, Hindol</a:t>
            </a:r>
            <a:endParaRPr lang="en-IN" sz="1800" dirty="0"/>
          </a:p>
        </p:txBody>
      </p:sp>
      <p:sp>
        <p:nvSpPr>
          <p:cNvPr id="13" name="TextBox 12">
            <a:extLst>
              <a:ext uri="{FF2B5EF4-FFF2-40B4-BE49-F238E27FC236}">
                <a16:creationId xmlns:a16="http://schemas.microsoft.com/office/drawing/2014/main" id="{C1898290-8EBB-0130-D805-9BEE067956DD}"/>
              </a:ext>
            </a:extLst>
          </p:cNvPr>
          <p:cNvSpPr txBox="1"/>
          <p:nvPr/>
        </p:nvSpPr>
        <p:spPr>
          <a:xfrm>
            <a:off x="5447210" y="5067458"/>
            <a:ext cx="2528817" cy="646331"/>
          </a:xfrm>
          <a:prstGeom prst="rect">
            <a:avLst/>
          </a:prstGeom>
          <a:noFill/>
        </p:spPr>
        <p:txBody>
          <a:bodyPr wrap="square" rtlCol="0">
            <a:spAutoFit/>
          </a:bodyPr>
          <a:lstStyle/>
          <a:p>
            <a:pPr algn="ctr"/>
            <a:r>
              <a:rPr lang="en-US" sz="1600" dirty="0"/>
              <a:t>    </a:t>
            </a:r>
            <a:r>
              <a:rPr lang="en-US" dirty="0"/>
              <a:t>Hooter fixed on a rooftop in </a:t>
            </a:r>
            <a:r>
              <a:rPr lang="en-US" dirty="0" err="1"/>
              <a:t>Nua</a:t>
            </a:r>
            <a:r>
              <a:rPr lang="en-US" dirty="0"/>
              <a:t>, </a:t>
            </a:r>
            <a:r>
              <a:rPr lang="en-US" dirty="0" err="1"/>
              <a:t>Hindol</a:t>
            </a:r>
            <a:r>
              <a:rPr lang="en-US" dirty="0"/>
              <a:t>.</a:t>
            </a:r>
          </a:p>
        </p:txBody>
      </p:sp>
      <p:pic>
        <p:nvPicPr>
          <p:cNvPr id="6" name="Picture 5" descr="A screenshot of a cell phone&#10;&#10;AI-generated content may be incorrect.">
            <a:extLst>
              <a:ext uri="{FF2B5EF4-FFF2-40B4-BE49-F238E27FC236}">
                <a16:creationId xmlns:a16="http://schemas.microsoft.com/office/drawing/2014/main" id="{C627B42C-F291-6D45-F06E-35665AE868D5}"/>
              </a:ext>
            </a:extLst>
          </p:cNvPr>
          <p:cNvPicPr>
            <a:picLocks noChangeAspect="1"/>
          </p:cNvPicPr>
          <p:nvPr/>
        </p:nvPicPr>
        <p:blipFill>
          <a:blip r:embed="rId4">
            <a:extLst>
              <a:ext uri="{28A0092B-C50C-407E-A947-70E740481C1C}">
                <a14:useLocalDpi xmlns:a14="http://schemas.microsoft.com/office/drawing/2010/main" val="0"/>
              </a:ext>
            </a:extLst>
          </a:blip>
          <a:srcRect l="-1719" r="1719" b="7407"/>
          <a:stretch>
            <a:fillRect/>
          </a:stretch>
        </p:blipFill>
        <p:spPr>
          <a:xfrm>
            <a:off x="7976027" y="941295"/>
            <a:ext cx="3977127" cy="5186723"/>
          </a:xfrm>
          <a:prstGeom prst="rect">
            <a:avLst/>
          </a:prstGeom>
        </p:spPr>
      </p:pic>
    </p:spTree>
    <p:extLst>
      <p:ext uri="{BB962C8B-B14F-4D97-AF65-F5344CB8AC3E}">
        <p14:creationId xmlns:p14="http://schemas.microsoft.com/office/powerpoint/2010/main" val="29353672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9F6CB163-841C-4283-8E74-7C22E785A1FD}"/>
              </a:ext>
            </a:extLst>
          </p:cNvPr>
          <p:cNvSpPr txBox="1">
            <a:spLocks noGrp="1"/>
          </p:cNvSpPr>
          <p:nvPr>
            <p:ph type="title"/>
          </p:nvPr>
        </p:nvSpPr>
        <p:spPr>
          <a:xfrm>
            <a:off x="2057400" y="149425"/>
            <a:ext cx="8382000" cy="344582"/>
          </a:xfrm>
          <a:prstGeom prst="rect">
            <a:avLst/>
          </a:prstGeom>
        </p:spPr>
        <p:txBody>
          <a:bodyPr vert="horz" wrap="square" lIns="0" tIns="12065" rIns="0" bIns="0" rtlCol="0">
            <a:spAutoFit/>
          </a:bodyPr>
          <a:lstStyle/>
          <a:p>
            <a:pPr marL="201296" algn="ctr">
              <a:spcBef>
                <a:spcPts val="95"/>
              </a:spcBef>
            </a:pPr>
            <a:r>
              <a:rPr lang="en-IN" sz="2400" b="1" dirty="0">
                <a:solidFill>
                  <a:srgbClr val="002060"/>
                </a:solidFill>
                <a:latin typeface="Arial" panose="020B0604020202020204" pitchFamily="34" charset="0"/>
                <a:cs typeface="Arial" panose="020B0604020202020204" pitchFamily="34" charset="0"/>
              </a:rPr>
              <a:t>Awareness Programmes </a:t>
            </a:r>
            <a:endParaRPr sz="2800" b="1" dirty="0">
              <a:solidFill>
                <a:srgbClr val="002060"/>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6AB216E4-BCA2-185B-DE0B-315445F2DE0D}"/>
              </a:ext>
            </a:extLst>
          </p:cNvPr>
          <p:cNvSpPr txBox="1"/>
          <p:nvPr/>
        </p:nvSpPr>
        <p:spPr>
          <a:xfrm>
            <a:off x="264299" y="494008"/>
            <a:ext cx="11613069"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Street Plays</a:t>
            </a:r>
            <a:endParaRPr lang="en-US" sz="2000" dirty="0">
              <a:solidFill>
                <a:prstClr val="black"/>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IN" sz="2000" dirty="0">
                <a:effectLst/>
                <a:latin typeface="Arial" panose="020B0604020202020204" pitchFamily="34" charset="0"/>
                <a:ea typeface="Times New Roman" panose="02020603050405020304" pitchFamily="18" charset="0"/>
                <a:cs typeface="Arial" panose="020B0604020202020204" pitchFamily="34" charset="0"/>
              </a:rPr>
              <a:t>365 local folklore shows were held in 205 villages near forests, along with wall paintings to raise awareness. These programs were particularly effective in educating local communities about elephant conservation.</a:t>
            </a:r>
            <a:endParaRPr lang="en-IN" sz="20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88B127C6-ADAB-72A7-8E45-032BF4954B90}"/>
              </a:ext>
            </a:extLst>
          </p:cNvPr>
          <p:cNvSpPr>
            <a:spLocks noGrp="1"/>
          </p:cNvSpPr>
          <p:nvPr>
            <p:ph type="sldNum" sz="quarter" idx="4294967295"/>
          </p:nvPr>
        </p:nvSpPr>
        <p:spPr>
          <a:xfrm>
            <a:off x="11658600" y="6340477"/>
            <a:ext cx="457200" cy="441324"/>
          </a:xfrm>
        </p:spPr>
        <p:txBody>
          <a:bodyPr/>
          <a:lstStyle/>
          <a:p>
            <a:fld id="{B6F15528-21DE-4FAA-801E-634DDDAF4B2B}" type="slidenum">
              <a:rPr lang="en-IN" smtClean="0"/>
              <a:t>15</a:t>
            </a:fld>
            <a:endParaRPr lang="en-IN"/>
          </a:p>
        </p:txBody>
      </p:sp>
      <p:pic>
        <p:nvPicPr>
          <p:cNvPr id="3" name="Picture 2">
            <a:extLst>
              <a:ext uri="{FF2B5EF4-FFF2-40B4-BE49-F238E27FC236}">
                <a16:creationId xmlns:a16="http://schemas.microsoft.com/office/drawing/2014/main" id="{D696DD64-5E28-F328-0AF9-0071BECE5C6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79723" y="2007040"/>
            <a:ext cx="4209954" cy="21762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606050A4-8B68-E02E-017A-DC4BDB526B4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70688" y="1997849"/>
            <a:ext cx="4525912" cy="21762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14AE99CD-F8E5-5EB2-3863-87AF86BAE45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79723" y="4477447"/>
            <a:ext cx="4270714" cy="20763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72B53599-1292-B474-E2A9-04CCF23E95F0}"/>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6370688" y="4477447"/>
            <a:ext cx="4525913" cy="20763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904731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9F6CB163-841C-4283-8E74-7C22E785A1FD}"/>
              </a:ext>
            </a:extLst>
          </p:cNvPr>
          <p:cNvSpPr txBox="1">
            <a:spLocks noGrp="1"/>
          </p:cNvSpPr>
          <p:nvPr>
            <p:ph type="title"/>
          </p:nvPr>
        </p:nvSpPr>
        <p:spPr>
          <a:xfrm>
            <a:off x="1097208" y="177124"/>
            <a:ext cx="9342192" cy="289182"/>
          </a:xfrm>
          <a:prstGeom prst="rect">
            <a:avLst/>
          </a:prstGeom>
        </p:spPr>
        <p:txBody>
          <a:bodyPr vert="horz" wrap="square" lIns="0" tIns="12065" rIns="0" bIns="0" rtlCol="0">
            <a:spAutoFit/>
          </a:bodyPr>
          <a:lstStyle/>
          <a:p>
            <a:pPr marL="201296" algn="ctr">
              <a:spcBef>
                <a:spcPts val="95"/>
              </a:spcBef>
            </a:pPr>
            <a:r>
              <a:rPr kumimoji="0" lang="en-US" sz="20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Street Plays – awareness through traditional </a:t>
            </a:r>
            <a:r>
              <a:rPr kumimoji="0" lang="en-US" sz="2000" b="1" i="0" u="none" strike="noStrike" kern="1200" cap="none" spc="0" normalizeH="0" baseline="0" noProof="0" dirty="0" err="1">
                <a:ln>
                  <a:noFill/>
                </a:ln>
                <a:solidFill>
                  <a:srgbClr val="002060"/>
                </a:solidFill>
                <a:effectLst/>
                <a:uLnTx/>
                <a:uFillTx/>
                <a:latin typeface="Arial" panose="020B0604020202020204" pitchFamily="34" charset="0"/>
                <a:ea typeface="+mj-ea"/>
                <a:cs typeface="Arial" panose="020B0604020202020204" pitchFamily="34" charset="0"/>
              </a:rPr>
              <a:t>Ghoda</a:t>
            </a:r>
            <a:r>
              <a:rPr kumimoji="0" lang="en-US" sz="20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Nacha art form </a:t>
            </a:r>
            <a:r>
              <a:rPr kumimoji="0" lang="en-US" sz="16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r>
              <a:rPr kumimoji="0" lang="en-US" sz="1600" b="1" i="0" u="none" strike="noStrike" kern="1200" cap="none" spc="0" normalizeH="0" baseline="0" noProof="0" dirty="0" err="1">
                <a:ln>
                  <a:noFill/>
                </a:ln>
                <a:solidFill>
                  <a:srgbClr val="002060"/>
                </a:solidFill>
                <a:effectLst/>
                <a:uLnTx/>
                <a:uFillTx/>
                <a:latin typeface="Arial" panose="020B0604020202020204" pitchFamily="34" charset="0"/>
                <a:ea typeface="+mj-ea"/>
                <a:cs typeface="Arial" panose="020B0604020202020204" pitchFamily="34" charset="0"/>
              </a:rPr>
              <a:t>contd</a:t>
            </a:r>
            <a:r>
              <a:rPr kumimoji="0" lang="en-US" sz="16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endParaRPr sz="2800" b="1" dirty="0">
              <a:solidFill>
                <a:srgbClr val="002060"/>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21892D3E-316B-4A5A-D4F3-CFD6E55728A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73517" y="785191"/>
            <a:ext cx="4274966" cy="25213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827DC86B-110E-FB79-1636-F109AABB31F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74949" y="785190"/>
            <a:ext cx="4243533" cy="25213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8BB54223-48C2-1F6A-41F4-675E5E7AE8B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73517" y="3881707"/>
            <a:ext cx="4274966" cy="26274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2E5A107E-5E91-F24D-421A-1BA3FF042C3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349803" y="3881707"/>
            <a:ext cx="4268679" cy="26274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Slide Number Placeholder 8">
            <a:extLst>
              <a:ext uri="{FF2B5EF4-FFF2-40B4-BE49-F238E27FC236}">
                <a16:creationId xmlns:a16="http://schemas.microsoft.com/office/drawing/2014/main" id="{DF80FD07-ACFF-DCC6-0C5F-A9BBA1251326}"/>
              </a:ext>
            </a:extLst>
          </p:cNvPr>
          <p:cNvSpPr>
            <a:spLocks noGrp="1"/>
          </p:cNvSpPr>
          <p:nvPr>
            <p:ph type="sldNum" sz="quarter" idx="4294967295"/>
          </p:nvPr>
        </p:nvSpPr>
        <p:spPr>
          <a:xfrm>
            <a:off x="11658600" y="6340477"/>
            <a:ext cx="457200" cy="441324"/>
          </a:xfrm>
        </p:spPr>
        <p:txBody>
          <a:bodyPr/>
          <a:lstStyle/>
          <a:p>
            <a:fld id="{B6F15528-21DE-4FAA-801E-634DDDAF4B2B}" type="slidenum">
              <a:rPr lang="en-IN" smtClean="0"/>
              <a:t>16</a:t>
            </a:fld>
            <a:endParaRPr lang="en-IN"/>
          </a:p>
        </p:txBody>
      </p:sp>
    </p:spTree>
    <p:extLst>
      <p:ext uri="{BB962C8B-B14F-4D97-AF65-F5344CB8AC3E}">
        <p14:creationId xmlns:p14="http://schemas.microsoft.com/office/powerpoint/2010/main" val="1945553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9F6CB163-841C-4283-8E74-7C22E785A1FD}"/>
              </a:ext>
            </a:extLst>
          </p:cNvPr>
          <p:cNvSpPr txBox="1">
            <a:spLocks noGrp="1"/>
          </p:cNvSpPr>
          <p:nvPr>
            <p:ph type="title"/>
          </p:nvPr>
        </p:nvSpPr>
        <p:spPr>
          <a:xfrm>
            <a:off x="2057400" y="130958"/>
            <a:ext cx="8382000" cy="381515"/>
          </a:xfrm>
          <a:prstGeom prst="rect">
            <a:avLst/>
          </a:prstGeom>
        </p:spPr>
        <p:txBody>
          <a:bodyPr vert="horz" wrap="square" lIns="0" tIns="12065" rIns="0" bIns="0" rtlCol="0">
            <a:spAutoFit/>
          </a:bodyPr>
          <a:lstStyle/>
          <a:p>
            <a:pPr marL="0" marR="0" lvl="0" indent="0" algn="ctr" defTabSz="914400" rtl="0" eaLnBrk="1" fontAlgn="auto" latinLnBrk="0" hangingPunct="1">
              <a:lnSpc>
                <a:spcPct val="100000"/>
              </a:lnSpc>
              <a:spcBef>
                <a:spcPts val="0"/>
              </a:spcBef>
              <a:spcAft>
                <a:spcPts val="0"/>
              </a:spcAft>
              <a:tabLst/>
              <a:defRPr/>
            </a:pPr>
            <a:r>
              <a:rPr kumimoji="0" 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Awareness Campaigns for School Students </a:t>
            </a:r>
            <a:endParaRPr sz="2800" b="1" dirty="0">
              <a:solidFill>
                <a:srgbClr val="002060"/>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6AB216E4-BCA2-185B-DE0B-315445F2DE0D}"/>
              </a:ext>
            </a:extLst>
          </p:cNvPr>
          <p:cNvSpPr txBox="1"/>
          <p:nvPr/>
        </p:nvSpPr>
        <p:spPr>
          <a:xfrm>
            <a:off x="284549" y="838200"/>
            <a:ext cx="11602651"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World Elephant Day &amp; Wildlife Week Celebrations </a:t>
            </a:r>
            <a:r>
              <a:rPr kumimoji="0" lang="en-US" sz="2000" b="1" i="0"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i="0"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i="0"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World Elephant Day was celebrated on 12</a:t>
            </a:r>
            <a:r>
              <a:rPr kumimoji="0" lang="en-US" sz="2000" i="0"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th</a:t>
            </a:r>
            <a:r>
              <a:rPr kumimoji="0" lang="en-US" sz="2000" i="0"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August,2025 in a grand way in six schools o</a:t>
            </a:r>
            <a:r>
              <a:rPr lang="en-US" sz="2000" dirty="0">
                <a:solidFill>
                  <a:prstClr val="black"/>
                </a:solidFill>
                <a:latin typeface="Arial" panose="020B0604020202020204" pitchFamily="34" charset="0"/>
                <a:cs typeface="Arial" panose="020B0604020202020204" pitchFamily="34" charset="0"/>
              </a:rPr>
              <a:t>f </a:t>
            </a:r>
            <a:r>
              <a:rPr lang="en-US" sz="2000" dirty="0" err="1">
                <a:solidFill>
                  <a:prstClr val="black"/>
                </a:solidFill>
                <a:latin typeface="Arial" panose="020B0604020202020204" pitchFamily="34" charset="0"/>
                <a:cs typeface="Arial" panose="020B0604020202020204" pitchFamily="34" charset="0"/>
              </a:rPr>
              <a:t>Hindol</a:t>
            </a:r>
            <a:r>
              <a:rPr lang="en-US" sz="2000" dirty="0">
                <a:solidFill>
                  <a:prstClr val="black"/>
                </a:solidFill>
                <a:latin typeface="Arial" panose="020B0604020202020204" pitchFamily="34" charset="0"/>
                <a:cs typeface="Arial" panose="020B0604020202020204" pitchFamily="34" charset="0"/>
              </a:rPr>
              <a:t> Block. About 1900 </a:t>
            </a:r>
            <a:r>
              <a:rPr kumimoji="0" lang="en-US" sz="2000" i="0"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students got directly or indirectly involved in the event to make people of the region aware of the importance of the day and motivate the society to work towards Human-Elephant Co-Existence. </a:t>
            </a:r>
          </a:p>
        </p:txBody>
      </p:sp>
      <p:sp>
        <p:nvSpPr>
          <p:cNvPr id="4" name="Slide Number Placeholder 3">
            <a:extLst>
              <a:ext uri="{FF2B5EF4-FFF2-40B4-BE49-F238E27FC236}">
                <a16:creationId xmlns:a16="http://schemas.microsoft.com/office/drawing/2014/main" id="{8A1C4BA1-D8B8-EC75-065F-3A1C2DC33D7B}"/>
              </a:ext>
            </a:extLst>
          </p:cNvPr>
          <p:cNvSpPr>
            <a:spLocks noGrp="1"/>
          </p:cNvSpPr>
          <p:nvPr>
            <p:ph type="sldNum" sz="quarter" idx="4294967295"/>
          </p:nvPr>
        </p:nvSpPr>
        <p:spPr>
          <a:xfrm>
            <a:off x="11658600" y="6340477"/>
            <a:ext cx="457200" cy="441324"/>
          </a:xfrm>
        </p:spPr>
        <p:txBody>
          <a:bodyPr/>
          <a:lstStyle/>
          <a:p>
            <a:fld id="{B6F15528-21DE-4FAA-801E-634DDDAF4B2B}" type="slidenum">
              <a:rPr lang="en-IN" smtClean="0"/>
              <a:t>17</a:t>
            </a:fld>
            <a:endParaRPr lang="en-IN"/>
          </a:p>
        </p:txBody>
      </p:sp>
      <p:grpSp>
        <p:nvGrpSpPr>
          <p:cNvPr id="2" name="Group 1">
            <a:extLst>
              <a:ext uri="{FF2B5EF4-FFF2-40B4-BE49-F238E27FC236}">
                <a16:creationId xmlns:a16="http://schemas.microsoft.com/office/drawing/2014/main" id="{544446C1-698F-7C0E-5CAF-9EBA9CE32802}"/>
              </a:ext>
            </a:extLst>
          </p:cNvPr>
          <p:cNvGrpSpPr/>
          <p:nvPr/>
        </p:nvGrpSpPr>
        <p:grpSpPr>
          <a:xfrm>
            <a:off x="2133600" y="2558782"/>
            <a:ext cx="7993956" cy="4070617"/>
            <a:chOff x="1905000" y="839337"/>
            <a:chExt cx="7835421" cy="5638800"/>
          </a:xfrm>
        </p:grpSpPr>
        <p:pic>
          <p:nvPicPr>
            <p:cNvPr id="3" name="Picture 2">
              <a:extLst>
                <a:ext uri="{FF2B5EF4-FFF2-40B4-BE49-F238E27FC236}">
                  <a16:creationId xmlns:a16="http://schemas.microsoft.com/office/drawing/2014/main" id="{9AD79A40-00EA-2C8B-4430-E70AAFA1175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26510" y="851530"/>
              <a:ext cx="3773751" cy="23715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CD23F343-2D71-7622-0179-DF01369BBEB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60573" y="3638317"/>
              <a:ext cx="3779848" cy="28398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12B66CF2-33C4-22B2-020B-67438C9B63F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977137" y="839337"/>
              <a:ext cx="3763283" cy="23837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339194F1-D11D-014A-7764-B310FF4424A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905000" y="3631691"/>
              <a:ext cx="3795261" cy="28464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4580090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9F6CB163-841C-4283-8E74-7C22E785A1FD}"/>
              </a:ext>
            </a:extLst>
          </p:cNvPr>
          <p:cNvSpPr txBox="1">
            <a:spLocks noGrp="1"/>
          </p:cNvSpPr>
          <p:nvPr>
            <p:ph type="title"/>
          </p:nvPr>
        </p:nvSpPr>
        <p:spPr>
          <a:xfrm>
            <a:off x="152400" y="177124"/>
            <a:ext cx="10896600" cy="289182"/>
          </a:xfrm>
          <a:prstGeom prst="rect">
            <a:avLst/>
          </a:prstGeom>
        </p:spPr>
        <p:txBody>
          <a:bodyPr vert="horz" wrap="square" lIns="0" tIns="12065" rIns="0" bIns="0" rtlCol="0">
            <a:spAutoFit/>
          </a:bodyPr>
          <a:lstStyle/>
          <a:p>
            <a:pPr marL="201296" algn="ctr">
              <a:spcBef>
                <a:spcPts val="95"/>
              </a:spcBef>
            </a:pPr>
            <a:r>
              <a:rPr kumimoji="0" lang="en-US" sz="20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Awareness Campaigns for School Students - World Elephant Day Celebration …</a:t>
            </a:r>
            <a:r>
              <a:rPr kumimoji="0" lang="en-US" sz="1600" b="1" i="0" u="none" strike="noStrike" kern="1200" cap="none" spc="0" normalizeH="0" baseline="0" noProof="0" dirty="0" err="1">
                <a:ln>
                  <a:noFill/>
                </a:ln>
                <a:solidFill>
                  <a:srgbClr val="002060"/>
                </a:solidFill>
                <a:effectLst/>
                <a:uLnTx/>
                <a:uFillTx/>
                <a:latin typeface="Arial" panose="020B0604020202020204" pitchFamily="34" charset="0"/>
                <a:ea typeface="+mj-ea"/>
                <a:cs typeface="Arial" panose="020B0604020202020204" pitchFamily="34" charset="0"/>
              </a:rPr>
              <a:t>contd</a:t>
            </a:r>
            <a:r>
              <a:rPr kumimoji="0" lang="en-US" sz="16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endParaRPr sz="2800" b="1" dirty="0">
              <a:solidFill>
                <a:srgbClr val="002060"/>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6AB216E4-BCA2-185B-DE0B-315445F2DE0D}"/>
              </a:ext>
            </a:extLst>
          </p:cNvPr>
          <p:cNvSpPr txBox="1"/>
          <p:nvPr/>
        </p:nvSpPr>
        <p:spPr>
          <a:xfrm>
            <a:off x="322649" y="838428"/>
            <a:ext cx="11546701" cy="59093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strike="noStrike" kern="1200" cap="none" spc="0" normalizeH="0" baseline="0" noProof="0" dirty="0">
                <a:ln>
                  <a:noFill/>
                </a:ln>
                <a:solidFill>
                  <a:srgbClr val="C00000"/>
                </a:solidFill>
                <a:effectLst/>
                <a:uLnTx/>
                <a:uFillTx/>
                <a:ea typeface="+mn-ea"/>
                <a:cs typeface="Arial" panose="020B0604020202020204" pitchFamily="34" charset="0"/>
              </a:rPr>
              <a:t>Competitions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srgbClr val="C00000"/>
              </a:solidFill>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strike="noStrike" kern="1200" cap="none" spc="0" normalizeH="0" baseline="0" noProof="0" dirty="0">
              <a:ln>
                <a:noFill/>
              </a:ln>
              <a:solidFill>
                <a:srgbClr val="C00000"/>
              </a:solidFill>
              <a:effectLst/>
              <a:uLnTx/>
              <a:uFillTx/>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strike="noStrike" kern="1200" cap="none" spc="0" normalizeH="0" baseline="0" noProof="0" dirty="0">
              <a:ln>
                <a:noFill/>
              </a:ln>
              <a:solidFill>
                <a:srgbClr val="C00000"/>
              </a:solidFill>
              <a:effectLst/>
              <a:uLnTx/>
              <a:uFillTx/>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prstClr val="black"/>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prstClr val="black"/>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prstClr val="black"/>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prstClr val="black"/>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prstClr val="black"/>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prstClr val="black"/>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prstClr val="black"/>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 name="Picture 1">
            <a:extLst>
              <a:ext uri="{FF2B5EF4-FFF2-40B4-BE49-F238E27FC236}">
                <a16:creationId xmlns:a16="http://schemas.microsoft.com/office/drawing/2014/main" id="{4A6CAA57-E821-8644-AC8D-47E554DA8F3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36846" y="3906626"/>
            <a:ext cx="3517709" cy="23217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7D29CCCB-9EB4-572A-5234-A0E35C38BF7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20253" y="1064460"/>
            <a:ext cx="4234901" cy="23131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15BFA29D-36DF-3F59-C306-2E5160CC4D4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997137" y="3935275"/>
            <a:ext cx="4258017" cy="23131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B9AF3B17-1AD6-7160-CC5D-1ED060B260B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936845" y="1066799"/>
            <a:ext cx="3517709" cy="23451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Slide Number Placeholder 8">
            <a:extLst>
              <a:ext uri="{FF2B5EF4-FFF2-40B4-BE49-F238E27FC236}">
                <a16:creationId xmlns:a16="http://schemas.microsoft.com/office/drawing/2014/main" id="{C58EA996-E6F8-72C6-E87A-EB7F962607A1}"/>
              </a:ext>
            </a:extLst>
          </p:cNvPr>
          <p:cNvSpPr>
            <a:spLocks noGrp="1"/>
          </p:cNvSpPr>
          <p:nvPr>
            <p:ph type="sldNum" sz="quarter" idx="4294967295"/>
          </p:nvPr>
        </p:nvSpPr>
        <p:spPr>
          <a:xfrm>
            <a:off x="11658600" y="6340477"/>
            <a:ext cx="457200" cy="441324"/>
          </a:xfrm>
        </p:spPr>
        <p:txBody>
          <a:bodyPr/>
          <a:lstStyle/>
          <a:p>
            <a:fld id="{B6F15528-21DE-4FAA-801E-634DDDAF4B2B}" type="slidenum">
              <a:rPr lang="en-IN" smtClean="0"/>
              <a:t>18</a:t>
            </a:fld>
            <a:endParaRPr lang="en-IN"/>
          </a:p>
        </p:txBody>
      </p:sp>
    </p:spTree>
    <p:extLst>
      <p:ext uri="{BB962C8B-B14F-4D97-AF65-F5344CB8AC3E}">
        <p14:creationId xmlns:p14="http://schemas.microsoft.com/office/powerpoint/2010/main" val="32057530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9F6CB163-841C-4283-8E74-7C22E785A1FD}"/>
              </a:ext>
            </a:extLst>
          </p:cNvPr>
          <p:cNvSpPr txBox="1">
            <a:spLocks noGrp="1"/>
          </p:cNvSpPr>
          <p:nvPr>
            <p:ph type="title"/>
          </p:nvPr>
        </p:nvSpPr>
        <p:spPr>
          <a:xfrm>
            <a:off x="264299" y="177124"/>
            <a:ext cx="10860901" cy="289182"/>
          </a:xfrm>
          <a:prstGeom prst="rect">
            <a:avLst/>
          </a:prstGeom>
        </p:spPr>
        <p:txBody>
          <a:bodyPr vert="horz" wrap="square" lIns="0" tIns="12065" rIns="0" bIns="0" rtlCol="0">
            <a:spAutoFit/>
          </a:bodyPr>
          <a:lstStyle/>
          <a:p>
            <a:pPr marL="201296" algn="ctr">
              <a:spcBef>
                <a:spcPts val="95"/>
              </a:spcBef>
            </a:pPr>
            <a:r>
              <a:rPr kumimoji="0" lang="en-US" sz="20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Awareness Campaigns for School Students - World Elephant Day Celebration …</a:t>
            </a:r>
            <a:r>
              <a:rPr kumimoji="0" lang="en-US" sz="1600" b="1" i="0" u="none" strike="noStrike" kern="1200" cap="none" spc="0" normalizeH="0" baseline="0" noProof="0" dirty="0" err="1">
                <a:ln>
                  <a:noFill/>
                </a:ln>
                <a:solidFill>
                  <a:srgbClr val="002060"/>
                </a:solidFill>
                <a:effectLst/>
                <a:uLnTx/>
                <a:uFillTx/>
                <a:latin typeface="Arial" panose="020B0604020202020204" pitchFamily="34" charset="0"/>
                <a:ea typeface="+mj-ea"/>
                <a:cs typeface="Arial" panose="020B0604020202020204" pitchFamily="34" charset="0"/>
              </a:rPr>
              <a:t>contd</a:t>
            </a:r>
            <a:r>
              <a:rPr kumimoji="0" lang="en-US" sz="16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endParaRPr sz="2800" b="1" dirty="0">
              <a:solidFill>
                <a:srgbClr val="002060"/>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6AB216E4-BCA2-185B-DE0B-315445F2DE0D}"/>
              </a:ext>
            </a:extLst>
          </p:cNvPr>
          <p:cNvSpPr txBox="1"/>
          <p:nvPr/>
        </p:nvSpPr>
        <p:spPr>
          <a:xfrm>
            <a:off x="227856" y="762000"/>
            <a:ext cx="11546701" cy="59093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strike="noStrike" kern="1200" cap="none" spc="0" normalizeH="0" baseline="0" noProof="0" dirty="0">
                <a:ln>
                  <a:noFill/>
                </a:ln>
                <a:solidFill>
                  <a:srgbClr val="C00000"/>
                </a:solidFill>
                <a:effectLst/>
                <a:uLnTx/>
                <a:uFillTx/>
                <a:ea typeface="+mn-ea"/>
                <a:cs typeface="Arial" panose="020B0604020202020204" pitchFamily="34" charset="0"/>
              </a:rPr>
              <a:t>Competitions</a:t>
            </a:r>
            <a:endParaRPr lang="en-US" b="1" u="sng" dirty="0">
              <a:solidFill>
                <a:srgbClr val="C00000"/>
              </a:solidFill>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sng" strike="noStrike" kern="1200" cap="none" spc="0" normalizeH="0" baseline="0" noProof="0" dirty="0">
              <a:ln>
                <a:noFill/>
              </a:ln>
              <a:solidFill>
                <a:srgbClr val="C00000"/>
              </a:solidFill>
              <a:effectLst/>
              <a:uLnTx/>
              <a:uFillTx/>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u="sng" dirty="0">
              <a:solidFill>
                <a:srgbClr val="C00000"/>
              </a:solidFill>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sng" strike="noStrike" kern="1200" cap="none" spc="0" normalizeH="0" baseline="0" noProof="0" dirty="0">
              <a:ln>
                <a:noFill/>
              </a:ln>
              <a:solidFill>
                <a:srgbClr val="C00000"/>
              </a:solidFill>
              <a:effectLst/>
              <a:uLnTx/>
              <a:uFillTx/>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prstClr val="black"/>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prstClr val="black"/>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prstClr val="black"/>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prstClr val="black"/>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prstClr val="black"/>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prstClr val="black"/>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prstClr val="black"/>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9" name="Group 8">
            <a:extLst>
              <a:ext uri="{FF2B5EF4-FFF2-40B4-BE49-F238E27FC236}">
                <a16:creationId xmlns:a16="http://schemas.microsoft.com/office/drawing/2014/main" id="{B2409CEB-1F50-F3CD-B14B-4F85234066FD}"/>
              </a:ext>
            </a:extLst>
          </p:cNvPr>
          <p:cNvGrpSpPr/>
          <p:nvPr/>
        </p:nvGrpSpPr>
        <p:grpSpPr>
          <a:xfrm>
            <a:off x="1933134" y="762000"/>
            <a:ext cx="9192066" cy="5784695"/>
            <a:chOff x="1828801" y="838201"/>
            <a:chExt cx="9192066" cy="5784695"/>
          </a:xfrm>
        </p:grpSpPr>
        <p:pic>
          <p:nvPicPr>
            <p:cNvPr id="2" name="Picture 1">
              <a:extLst>
                <a:ext uri="{FF2B5EF4-FFF2-40B4-BE49-F238E27FC236}">
                  <a16:creationId xmlns:a16="http://schemas.microsoft.com/office/drawing/2014/main" id="{C2F5D631-DE12-4D2F-4EC9-3FC4AC51E0B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10467" y="3774962"/>
              <a:ext cx="4851979" cy="28479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81EFF7C2-BC3A-9E26-DE27-5E8CFDB4F56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5600" y="838201"/>
              <a:ext cx="4315267" cy="27963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0DB4DCF2-E376-802E-7524-E04FFB4C6E3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28801" y="838201"/>
              <a:ext cx="4315266" cy="27963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8" name="Slide Number Placeholder 7">
            <a:extLst>
              <a:ext uri="{FF2B5EF4-FFF2-40B4-BE49-F238E27FC236}">
                <a16:creationId xmlns:a16="http://schemas.microsoft.com/office/drawing/2014/main" id="{76372D42-47EC-1AE9-920B-88B1F32D3323}"/>
              </a:ext>
            </a:extLst>
          </p:cNvPr>
          <p:cNvSpPr>
            <a:spLocks noGrp="1"/>
          </p:cNvSpPr>
          <p:nvPr>
            <p:ph type="sldNum" sz="quarter" idx="4294967295"/>
          </p:nvPr>
        </p:nvSpPr>
        <p:spPr>
          <a:xfrm>
            <a:off x="11658600" y="6340477"/>
            <a:ext cx="457200" cy="441324"/>
          </a:xfrm>
        </p:spPr>
        <p:txBody>
          <a:bodyPr/>
          <a:lstStyle/>
          <a:p>
            <a:fld id="{B6F15528-21DE-4FAA-801E-634DDDAF4B2B}" type="slidenum">
              <a:rPr lang="en-IN" smtClean="0"/>
              <a:t>19</a:t>
            </a:fld>
            <a:endParaRPr lang="en-IN"/>
          </a:p>
        </p:txBody>
      </p:sp>
    </p:spTree>
    <p:extLst>
      <p:ext uri="{BB962C8B-B14F-4D97-AF65-F5344CB8AC3E}">
        <p14:creationId xmlns:p14="http://schemas.microsoft.com/office/powerpoint/2010/main" val="23778452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9F6CB163-841C-4283-8E74-7C22E785A1FD}"/>
              </a:ext>
            </a:extLst>
          </p:cNvPr>
          <p:cNvSpPr txBox="1">
            <a:spLocks noGrp="1"/>
          </p:cNvSpPr>
          <p:nvPr>
            <p:ph type="title"/>
          </p:nvPr>
        </p:nvSpPr>
        <p:spPr>
          <a:xfrm>
            <a:off x="2019300" y="227437"/>
            <a:ext cx="8153400" cy="399981"/>
          </a:xfrm>
          <a:prstGeom prst="rect">
            <a:avLst/>
          </a:prstGeom>
        </p:spPr>
        <p:txBody>
          <a:bodyPr vert="horz" wrap="square" lIns="0" tIns="12065" rIns="0" bIns="0" rtlCol="0">
            <a:spAutoFit/>
          </a:bodyPr>
          <a:lstStyle/>
          <a:p>
            <a:pPr marL="201296" algn="ctr">
              <a:spcBef>
                <a:spcPts val="95"/>
              </a:spcBef>
            </a:pPr>
            <a:r>
              <a:rPr lang="en-IN" sz="2800" b="1" dirty="0">
                <a:solidFill>
                  <a:srgbClr val="002060"/>
                </a:solidFill>
                <a:latin typeface="Arial" panose="020B0604020202020204" pitchFamily="34" charset="0"/>
                <a:cs typeface="Arial" panose="020B0604020202020204" pitchFamily="34" charset="0"/>
              </a:rPr>
              <a:t>About Gaja Sanrakshana Project in Odisha</a:t>
            </a:r>
            <a:endParaRPr sz="2800" b="1"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6AB216E4-BCA2-185B-DE0B-315445F2DE0D}"/>
              </a:ext>
            </a:extLst>
          </p:cNvPr>
          <p:cNvSpPr txBox="1"/>
          <p:nvPr/>
        </p:nvSpPr>
        <p:spPr>
          <a:xfrm>
            <a:off x="605326" y="828018"/>
            <a:ext cx="4716715" cy="5663089"/>
          </a:xfrm>
          <a:prstGeom prst="rect">
            <a:avLst/>
          </a:prstGeom>
          <a:noFill/>
        </p:spPr>
        <p:txBody>
          <a:bodyPr wrap="square" rtlCol="0">
            <a:spAutoFit/>
          </a:bodyPr>
          <a:lstStyle/>
          <a:p>
            <a:pPr algn="just"/>
            <a:r>
              <a:rPr lang="en-US" dirty="0">
                <a:solidFill>
                  <a:schemeClr val="tx1"/>
                </a:solidFill>
                <a:latin typeface="Arial" panose="020B0604020202020204" pitchFamily="34" charset="0"/>
                <a:cs typeface="Arial" panose="020B0604020202020204" pitchFamily="34" charset="0"/>
              </a:rPr>
              <a:t>Gaja Sanrakshana in Odisha focuses on hotspots around elephant reserves and corridors. It aims to reduce casualties through on-the-ground technical and educational interventions, collaborative efforts with the wildlife and forest departments, and habitat conservation to ensure a healthy elephant population in the State. </a:t>
            </a:r>
          </a:p>
          <a:p>
            <a:pPr algn="just"/>
            <a:endParaRPr lang="en-US" dirty="0">
              <a:solidFill>
                <a:schemeClr val="tx1"/>
              </a:solidFill>
              <a:latin typeface="Arial" panose="020B0604020202020204" pitchFamily="34" charset="0"/>
              <a:cs typeface="Arial" panose="020B0604020202020204" pitchFamily="34" charset="0"/>
            </a:endParaRPr>
          </a:p>
          <a:p>
            <a:pPr algn="just"/>
            <a:r>
              <a:rPr lang="en-US" dirty="0">
                <a:solidFill>
                  <a:schemeClr val="tx1"/>
                </a:solidFill>
                <a:latin typeface="Arial" panose="020B0604020202020204" pitchFamily="34" charset="0"/>
                <a:cs typeface="Arial" panose="020B0604020202020204" pitchFamily="34" charset="0"/>
              </a:rPr>
              <a:t>Tata Power's aim in elephant conservation is not only to minimize electrocution deaths but also to preserve and facilitate an increase in their Indigenous populations by lowering natural and unnatural deaths due to various diseases, poaching and preventable accidents, creating a more conducive environment for them in their natural corridor. </a:t>
            </a:r>
          </a:p>
          <a:p>
            <a:pPr algn="just"/>
            <a:endParaRPr lang="en-US" sz="2000" dirty="0">
              <a:solidFill>
                <a:schemeClr val="tx1"/>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3990AAB-3187-8699-5E58-4FA6271433EC}"/>
              </a:ext>
            </a:extLst>
          </p:cNvPr>
          <p:cNvSpPr>
            <a:spLocks noGrp="1"/>
          </p:cNvSpPr>
          <p:nvPr>
            <p:ph type="sldNum" sz="quarter" idx="4294967295"/>
          </p:nvPr>
        </p:nvSpPr>
        <p:spPr>
          <a:xfrm>
            <a:off x="11658600" y="6340477"/>
            <a:ext cx="457200" cy="441324"/>
          </a:xfrm>
        </p:spPr>
        <p:txBody>
          <a:bodyPr/>
          <a:lstStyle/>
          <a:p>
            <a:fld id="{B6F15528-21DE-4FAA-801E-634DDDAF4B2B}" type="slidenum">
              <a:rPr lang="en-IN" smtClean="0"/>
              <a:t>2</a:t>
            </a:fld>
            <a:endParaRPr lang="en-IN" dirty="0"/>
          </a:p>
        </p:txBody>
      </p:sp>
      <p:pic>
        <p:nvPicPr>
          <p:cNvPr id="2" name="Picture 1">
            <a:extLst>
              <a:ext uri="{FF2B5EF4-FFF2-40B4-BE49-F238E27FC236}">
                <a16:creationId xmlns:a16="http://schemas.microsoft.com/office/drawing/2014/main" id="{8CD973A9-CE3C-22E0-7A86-CB81C1488B6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22041" y="888553"/>
            <a:ext cx="6192482" cy="5141429"/>
          </a:xfrm>
          <a:prstGeom prst="rect">
            <a:avLst/>
          </a:prstGeom>
        </p:spPr>
      </p:pic>
    </p:spTree>
    <p:extLst>
      <p:ext uri="{BB962C8B-B14F-4D97-AF65-F5344CB8AC3E}">
        <p14:creationId xmlns:p14="http://schemas.microsoft.com/office/powerpoint/2010/main" val="31395650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9F6CB163-841C-4283-8E74-7C22E785A1FD}"/>
              </a:ext>
            </a:extLst>
          </p:cNvPr>
          <p:cNvSpPr txBox="1">
            <a:spLocks noGrp="1"/>
          </p:cNvSpPr>
          <p:nvPr>
            <p:ph type="title"/>
          </p:nvPr>
        </p:nvSpPr>
        <p:spPr>
          <a:xfrm>
            <a:off x="1143000" y="149424"/>
            <a:ext cx="9296400" cy="344582"/>
          </a:xfrm>
          <a:prstGeom prst="rect">
            <a:avLst/>
          </a:prstGeom>
        </p:spPr>
        <p:txBody>
          <a:bodyPr vert="horz" wrap="square" lIns="0" tIns="12065" rIns="0" bIns="0" rtlCol="0">
            <a:spAutoFit/>
          </a:bodyPr>
          <a:lstStyle/>
          <a:p>
            <a:pPr marL="201296" algn="ctr">
              <a:spcBef>
                <a:spcPts val="95"/>
              </a:spcBef>
            </a:pPr>
            <a:r>
              <a:rPr lang="en-IN" sz="2400" b="1" dirty="0">
                <a:solidFill>
                  <a:srgbClr val="002060"/>
                </a:solidFill>
                <a:latin typeface="Arial" panose="020B0604020202020204" pitchFamily="34" charset="0"/>
                <a:cs typeface="Arial" panose="020B0604020202020204" pitchFamily="34" charset="0"/>
              </a:rPr>
              <a:t>Panchayat &amp; Village level Community Meetings </a:t>
            </a:r>
            <a:endParaRPr sz="2400" b="1" dirty="0">
              <a:solidFill>
                <a:srgbClr val="002060"/>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6AB216E4-BCA2-185B-DE0B-315445F2DE0D}"/>
              </a:ext>
            </a:extLst>
          </p:cNvPr>
          <p:cNvSpPr txBox="1"/>
          <p:nvPr/>
        </p:nvSpPr>
        <p:spPr>
          <a:xfrm>
            <a:off x="480253" y="536572"/>
            <a:ext cx="11506200" cy="707886"/>
          </a:xfrm>
          <a:prstGeom prst="rect">
            <a:avLst/>
          </a:prstGeom>
          <a:noFill/>
        </p:spPr>
        <p:txBody>
          <a:bodyPr wrap="square" rtlCol="0">
            <a:spAutoFit/>
          </a:bodyPr>
          <a:lstStyle/>
          <a:p>
            <a:pPr algn="ju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Panchayat-level meetings were conducted </a:t>
            </a:r>
            <a:r>
              <a:rPr lang="en-US" sz="2000" dirty="0">
                <a:solidFill>
                  <a:prstClr val="black"/>
                </a:solidFill>
                <a:latin typeface="Arial" panose="020B0604020202020204" pitchFamily="34" charset="0"/>
                <a:cs typeface="Arial" panose="020B0604020202020204" pitchFamily="34" charset="0"/>
              </a:rPr>
              <a:t>to reduce the</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en-US" sz="2000" dirty="0">
                <a:solidFill>
                  <a:prstClr val="black"/>
                </a:solidFill>
                <a:latin typeface="Arial" panose="020B0604020202020204" pitchFamily="34" charset="0"/>
                <a:cs typeface="Arial" panose="020B0604020202020204" pitchFamily="34" charset="0"/>
              </a:rPr>
              <a:t>human-animal conflict and prevent illegal hooking and live wire for poaching in the villages. </a:t>
            </a:r>
          </a:p>
        </p:txBody>
      </p:sp>
      <p:sp>
        <p:nvSpPr>
          <p:cNvPr id="4" name="Slide Number Placeholder 3">
            <a:extLst>
              <a:ext uri="{FF2B5EF4-FFF2-40B4-BE49-F238E27FC236}">
                <a16:creationId xmlns:a16="http://schemas.microsoft.com/office/drawing/2014/main" id="{6ECC0D51-F3EC-D7EF-28E3-2ECCC4B2B6F9}"/>
              </a:ext>
            </a:extLst>
          </p:cNvPr>
          <p:cNvSpPr>
            <a:spLocks noGrp="1"/>
          </p:cNvSpPr>
          <p:nvPr>
            <p:ph type="sldNum" sz="quarter" idx="4294967295"/>
          </p:nvPr>
        </p:nvSpPr>
        <p:spPr>
          <a:xfrm>
            <a:off x="11658600" y="6340477"/>
            <a:ext cx="457200" cy="441324"/>
          </a:xfrm>
        </p:spPr>
        <p:txBody>
          <a:bodyPr/>
          <a:lstStyle/>
          <a:p>
            <a:fld id="{B6F15528-21DE-4FAA-801E-634DDDAF4B2B}" type="slidenum">
              <a:rPr lang="en-IN" smtClean="0"/>
              <a:t>20</a:t>
            </a:fld>
            <a:endParaRPr lang="en-IN"/>
          </a:p>
        </p:txBody>
      </p:sp>
      <p:pic>
        <p:nvPicPr>
          <p:cNvPr id="2" name="Picture 1">
            <a:extLst>
              <a:ext uri="{FF2B5EF4-FFF2-40B4-BE49-F238E27FC236}">
                <a16:creationId xmlns:a16="http://schemas.microsoft.com/office/drawing/2014/main" id="{2E85AA60-0892-F885-E260-DDF945E3925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74582" y="1287024"/>
            <a:ext cx="3540280" cy="19692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02F51FAE-28DB-C9A1-22CE-C2D75357E95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86600" y="1253729"/>
            <a:ext cx="3451474" cy="20025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EB664EEF-FFEE-F89B-5137-48810BAC5CF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174583" y="4280576"/>
            <a:ext cx="3540280" cy="20295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43577F78-04BE-0661-72CF-BF6A36C1493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106283" y="4280576"/>
            <a:ext cx="3451474" cy="20295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E14E5A0A-B4B8-845A-D2BC-CCBEEE154AE1}"/>
              </a:ext>
            </a:extLst>
          </p:cNvPr>
          <p:cNvSpPr txBox="1"/>
          <p:nvPr/>
        </p:nvSpPr>
        <p:spPr>
          <a:xfrm>
            <a:off x="2101753" y="3338722"/>
            <a:ext cx="3511469" cy="584775"/>
          </a:xfrm>
          <a:prstGeom prst="rect">
            <a:avLst/>
          </a:prstGeom>
          <a:noFill/>
        </p:spPr>
        <p:txBody>
          <a:bodyPr wrap="square" rtlCol="0">
            <a:spAutoFit/>
          </a:bodyPr>
          <a:lstStyle/>
          <a:p>
            <a:pPr algn="ctr"/>
            <a:r>
              <a:rPr lang="en-US" sz="1600" dirty="0"/>
              <a:t>DFO-Dhenkanal at </a:t>
            </a:r>
            <a:r>
              <a:rPr lang="en-US" sz="1600" dirty="0" err="1"/>
              <a:t>Bhimbori’s</a:t>
            </a:r>
            <a:r>
              <a:rPr lang="en-US" sz="1600" dirty="0"/>
              <a:t> Community Meeting</a:t>
            </a:r>
            <a:endParaRPr lang="en-IN" sz="1600" dirty="0"/>
          </a:p>
        </p:txBody>
      </p:sp>
      <p:sp>
        <p:nvSpPr>
          <p:cNvPr id="9" name="TextBox 8">
            <a:extLst>
              <a:ext uri="{FF2B5EF4-FFF2-40B4-BE49-F238E27FC236}">
                <a16:creationId xmlns:a16="http://schemas.microsoft.com/office/drawing/2014/main" id="{4D975D7E-76F4-EBCD-AC01-E6A05F79A40F}"/>
              </a:ext>
            </a:extLst>
          </p:cNvPr>
          <p:cNvSpPr txBox="1"/>
          <p:nvPr/>
        </p:nvSpPr>
        <p:spPr>
          <a:xfrm>
            <a:off x="6893705" y="3338722"/>
            <a:ext cx="3511469" cy="584775"/>
          </a:xfrm>
          <a:prstGeom prst="rect">
            <a:avLst/>
          </a:prstGeom>
          <a:noFill/>
        </p:spPr>
        <p:txBody>
          <a:bodyPr wrap="square" rtlCol="0">
            <a:spAutoFit/>
          </a:bodyPr>
          <a:lstStyle/>
          <a:p>
            <a:pPr algn="ctr"/>
            <a:r>
              <a:rPr lang="en-US" sz="1600" dirty="0"/>
              <a:t>Project-in-charge at </a:t>
            </a:r>
            <a:r>
              <a:rPr lang="en-US" sz="1600" dirty="0" err="1"/>
              <a:t>Nabakishorepur</a:t>
            </a:r>
            <a:r>
              <a:rPr lang="en-US" sz="1600" dirty="0"/>
              <a:t> Meeting</a:t>
            </a:r>
          </a:p>
        </p:txBody>
      </p:sp>
      <p:sp>
        <p:nvSpPr>
          <p:cNvPr id="11" name="TextBox 10">
            <a:extLst>
              <a:ext uri="{FF2B5EF4-FFF2-40B4-BE49-F238E27FC236}">
                <a16:creationId xmlns:a16="http://schemas.microsoft.com/office/drawing/2014/main" id="{2E6736F2-A923-50A0-7B0C-A97C88430CE8}"/>
              </a:ext>
            </a:extLst>
          </p:cNvPr>
          <p:cNvSpPr txBox="1"/>
          <p:nvPr/>
        </p:nvSpPr>
        <p:spPr>
          <a:xfrm>
            <a:off x="2101753" y="6386318"/>
            <a:ext cx="3511469" cy="338554"/>
          </a:xfrm>
          <a:prstGeom prst="rect">
            <a:avLst/>
          </a:prstGeom>
          <a:noFill/>
        </p:spPr>
        <p:txBody>
          <a:bodyPr wrap="square" rtlCol="0">
            <a:spAutoFit/>
          </a:bodyPr>
          <a:lstStyle/>
          <a:p>
            <a:pPr algn="ctr"/>
            <a:r>
              <a:rPr lang="en-US" sz="1600" dirty="0"/>
              <a:t>Meeting with villagers of </a:t>
            </a:r>
            <a:r>
              <a:rPr lang="en-US" sz="1600" dirty="0" err="1"/>
              <a:t>Sisukata</a:t>
            </a:r>
            <a:r>
              <a:rPr lang="en-US" sz="1600" dirty="0"/>
              <a:t> </a:t>
            </a:r>
            <a:endParaRPr lang="en-IN" sz="1600" dirty="0"/>
          </a:p>
        </p:txBody>
      </p:sp>
      <p:sp>
        <p:nvSpPr>
          <p:cNvPr id="12" name="TextBox 11">
            <a:extLst>
              <a:ext uri="{FF2B5EF4-FFF2-40B4-BE49-F238E27FC236}">
                <a16:creationId xmlns:a16="http://schemas.microsoft.com/office/drawing/2014/main" id="{6315B583-419B-3639-320B-476D8E0F2F2C}"/>
              </a:ext>
            </a:extLst>
          </p:cNvPr>
          <p:cNvSpPr txBox="1"/>
          <p:nvPr/>
        </p:nvSpPr>
        <p:spPr>
          <a:xfrm>
            <a:off x="6986841" y="6386318"/>
            <a:ext cx="3511469" cy="338554"/>
          </a:xfrm>
          <a:prstGeom prst="rect">
            <a:avLst/>
          </a:prstGeom>
          <a:noFill/>
        </p:spPr>
        <p:txBody>
          <a:bodyPr wrap="square" rtlCol="0">
            <a:spAutoFit/>
          </a:bodyPr>
          <a:lstStyle/>
          <a:p>
            <a:pPr algn="ctr"/>
            <a:r>
              <a:rPr lang="en-US" sz="1600" dirty="0"/>
              <a:t>Meeting with villagers of </a:t>
            </a:r>
            <a:r>
              <a:rPr lang="en-US" sz="1600" dirty="0" err="1"/>
              <a:t>Bantol</a:t>
            </a:r>
            <a:endParaRPr lang="en-IN" sz="1600" dirty="0"/>
          </a:p>
        </p:txBody>
      </p:sp>
    </p:spTree>
    <p:extLst>
      <p:ext uri="{BB962C8B-B14F-4D97-AF65-F5344CB8AC3E}">
        <p14:creationId xmlns:p14="http://schemas.microsoft.com/office/powerpoint/2010/main" val="32626645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9F6CB163-841C-4283-8E74-7C22E785A1FD}"/>
              </a:ext>
            </a:extLst>
          </p:cNvPr>
          <p:cNvSpPr txBox="1">
            <a:spLocks noGrp="1"/>
          </p:cNvSpPr>
          <p:nvPr>
            <p:ph type="title"/>
          </p:nvPr>
        </p:nvSpPr>
        <p:spPr>
          <a:xfrm>
            <a:off x="2057400" y="210670"/>
            <a:ext cx="8458200" cy="289182"/>
          </a:xfrm>
          <a:prstGeom prst="rect">
            <a:avLst/>
          </a:prstGeom>
        </p:spPr>
        <p:txBody>
          <a:bodyPr vert="horz" wrap="square" lIns="0" tIns="12065" rIns="0" bIns="0" rtlCol="0">
            <a:spAutoFit/>
          </a:bodyPr>
          <a:lstStyle/>
          <a:p>
            <a:pPr marL="201296" algn="ctr">
              <a:spcBef>
                <a:spcPts val="95"/>
              </a:spcBef>
            </a:pPr>
            <a:r>
              <a:rPr lang="en-US" sz="2000" b="1" dirty="0">
                <a:solidFill>
                  <a:srgbClr val="002060"/>
                </a:solidFill>
                <a:latin typeface="Arial" panose="020B0604020202020204" pitchFamily="34" charset="0"/>
                <a:cs typeface="Arial" panose="020B0604020202020204" pitchFamily="34" charset="0"/>
              </a:rPr>
              <a:t>Community Meetings – Panchayat &amp; Village level</a:t>
            </a:r>
            <a:endParaRPr sz="2000" b="1" dirty="0">
              <a:solidFill>
                <a:srgbClr val="002060"/>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8197E649-2219-02CE-6D0B-59F6FAF9DF6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88355" y="803612"/>
            <a:ext cx="4572396" cy="25433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311E1CCC-3B8F-903E-456E-C3976552764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26263" y="760609"/>
            <a:ext cx="4457700" cy="25863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07398B53-E33E-CBBA-495D-1554223F25D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88356" y="3779594"/>
            <a:ext cx="4572396" cy="26212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2DA95692-C6A3-E6EB-3832-CDC7BA5675C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345946" y="3779594"/>
            <a:ext cx="4457700" cy="26212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Slide Number Placeholder 8">
            <a:extLst>
              <a:ext uri="{FF2B5EF4-FFF2-40B4-BE49-F238E27FC236}">
                <a16:creationId xmlns:a16="http://schemas.microsoft.com/office/drawing/2014/main" id="{4DB59AF1-211D-D5F0-7E6A-ACBE77256E29}"/>
              </a:ext>
            </a:extLst>
          </p:cNvPr>
          <p:cNvSpPr>
            <a:spLocks noGrp="1"/>
          </p:cNvSpPr>
          <p:nvPr>
            <p:ph type="sldNum" sz="quarter" idx="4294967295"/>
          </p:nvPr>
        </p:nvSpPr>
        <p:spPr>
          <a:xfrm>
            <a:off x="11658600" y="6340477"/>
            <a:ext cx="457200" cy="441324"/>
          </a:xfrm>
        </p:spPr>
        <p:txBody>
          <a:bodyPr/>
          <a:lstStyle/>
          <a:p>
            <a:fld id="{B6F15528-21DE-4FAA-801E-634DDDAF4B2B}" type="slidenum">
              <a:rPr lang="en-IN" smtClean="0"/>
              <a:t>21</a:t>
            </a:fld>
            <a:endParaRPr lang="en-IN"/>
          </a:p>
        </p:txBody>
      </p:sp>
      <p:sp>
        <p:nvSpPr>
          <p:cNvPr id="7" name="TextBox 6">
            <a:extLst>
              <a:ext uri="{FF2B5EF4-FFF2-40B4-BE49-F238E27FC236}">
                <a16:creationId xmlns:a16="http://schemas.microsoft.com/office/drawing/2014/main" id="{26B4948D-F265-7651-8825-6DF4216D3C19}"/>
              </a:ext>
            </a:extLst>
          </p:cNvPr>
          <p:cNvSpPr txBox="1"/>
          <p:nvPr/>
        </p:nvSpPr>
        <p:spPr>
          <a:xfrm>
            <a:off x="1323926" y="3351256"/>
            <a:ext cx="4535186" cy="338554"/>
          </a:xfrm>
          <a:prstGeom prst="rect">
            <a:avLst/>
          </a:prstGeom>
          <a:noFill/>
        </p:spPr>
        <p:txBody>
          <a:bodyPr wrap="square" rtlCol="0">
            <a:spAutoFit/>
          </a:bodyPr>
          <a:lstStyle/>
          <a:p>
            <a:pPr algn="ctr"/>
            <a:r>
              <a:rPr lang="en-US" sz="1600" dirty="0"/>
              <a:t>DFO-Dhenkanal at </a:t>
            </a:r>
            <a:r>
              <a:rPr lang="en-US" sz="1600" dirty="0" err="1"/>
              <a:t>Bhimbori’s</a:t>
            </a:r>
            <a:r>
              <a:rPr lang="en-US" sz="1600" dirty="0"/>
              <a:t> Community Meeting</a:t>
            </a:r>
            <a:endParaRPr lang="en-IN" sz="1600" dirty="0"/>
          </a:p>
        </p:txBody>
      </p:sp>
      <p:sp>
        <p:nvSpPr>
          <p:cNvPr id="8" name="TextBox 7">
            <a:extLst>
              <a:ext uri="{FF2B5EF4-FFF2-40B4-BE49-F238E27FC236}">
                <a16:creationId xmlns:a16="http://schemas.microsoft.com/office/drawing/2014/main" id="{7692EFC7-EDA4-9663-BEF6-15A47CE1B634}"/>
              </a:ext>
            </a:extLst>
          </p:cNvPr>
          <p:cNvSpPr txBox="1"/>
          <p:nvPr/>
        </p:nvSpPr>
        <p:spPr>
          <a:xfrm>
            <a:off x="6115878" y="3351256"/>
            <a:ext cx="4535186" cy="338554"/>
          </a:xfrm>
          <a:prstGeom prst="rect">
            <a:avLst/>
          </a:prstGeom>
          <a:noFill/>
        </p:spPr>
        <p:txBody>
          <a:bodyPr wrap="square" rtlCol="0">
            <a:spAutoFit/>
          </a:bodyPr>
          <a:lstStyle/>
          <a:p>
            <a:pPr algn="ctr"/>
            <a:r>
              <a:rPr lang="en-US" sz="1600" dirty="0"/>
              <a:t>Project-in-charge at </a:t>
            </a:r>
            <a:r>
              <a:rPr lang="en-US" sz="1600" dirty="0" err="1"/>
              <a:t>Nabakishorepur</a:t>
            </a:r>
            <a:r>
              <a:rPr lang="en-US" sz="1600" dirty="0"/>
              <a:t> Meeting</a:t>
            </a:r>
          </a:p>
        </p:txBody>
      </p:sp>
      <p:sp>
        <p:nvSpPr>
          <p:cNvPr id="11" name="TextBox 10">
            <a:extLst>
              <a:ext uri="{FF2B5EF4-FFF2-40B4-BE49-F238E27FC236}">
                <a16:creationId xmlns:a16="http://schemas.microsoft.com/office/drawing/2014/main" id="{16E725FF-3C30-4CE5-5AE6-F359BCA52137}"/>
              </a:ext>
            </a:extLst>
          </p:cNvPr>
          <p:cNvSpPr txBox="1"/>
          <p:nvPr/>
        </p:nvSpPr>
        <p:spPr>
          <a:xfrm>
            <a:off x="1323926" y="6398852"/>
            <a:ext cx="4535186" cy="338554"/>
          </a:xfrm>
          <a:prstGeom prst="rect">
            <a:avLst/>
          </a:prstGeom>
          <a:noFill/>
        </p:spPr>
        <p:txBody>
          <a:bodyPr wrap="square" rtlCol="0">
            <a:spAutoFit/>
          </a:bodyPr>
          <a:lstStyle/>
          <a:p>
            <a:pPr algn="ctr"/>
            <a:r>
              <a:rPr lang="en-US" sz="1600" dirty="0"/>
              <a:t>Meeting with villagers of </a:t>
            </a:r>
            <a:r>
              <a:rPr lang="en-US" sz="1600" dirty="0" err="1"/>
              <a:t>Sisukata</a:t>
            </a:r>
            <a:r>
              <a:rPr lang="en-US" sz="1600" dirty="0"/>
              <a:t> </a:t>
            </a:r>
            <a:endParaRPr lang="en-IN" sz="1600" dirty="0"/>
          </a:p>
        </p:txBody>
      </p:sp>
      <p:sp>
        <p:nvSpPr>
          <p:cNvPr id="12" name="TextBox 11">
            <a:extLst>
              <a:ext uri="{FF2B5EF4-FFF2-40B4-BE49-F238E27FC236}">
                <a16:creationId xmlns:a16="http://schemas.microsoft.com/office/drawing/2014/main" id="{0C6688A6-63FC-71BD-0062-84D11D0EB683}"/>
              </a:ext>
            </a:extLst>
          </p:cNvPr>
          <p:cNvSpPr txBox="1"/>
          <p:nvPr/>
        </p:nvSpPr>
        <p:spPr>
          <a:xfrm>
            <a:off x="6209014" y="6398852"/>
            <a:ext cx="4535186" cy="338554"/>
          </a:xfrm>
          <a:prstGeom prst="rect">
            <a:avLst/>
          </a:prstGeom>
          <a:noFill/>
        </p:spPr>
        <p:txBody>
          <a:bodyPr wrap="square" rtlCol="0">
            <a:spAutoFit/>
          </a:bodyPr>
          <a:lstStyle/>
          <a:p>
            <a:pPr algn="ctr"/>
            <a:r>
              <a:rPr lang="en-US" sz="1600" dirty="0"/>
              <a:t>Meeting with villagers of </a:t>
            </a:r>
            <a:r>
              <a:rPr lang="en-US" sz="1600" dirty="0" err="1"/>
              <a:t>Bantol</a:t>
            </a:r>
            <a:endParaRPr lang="en-IN" sz="1600" dirty="0"/>
          </a:p>
        </p:txBody>
      </p:sp>
    </p:spTree>
    <p:extLst>
      <p:ext uri="{BB962C8B-B14F-4D97-AF65-F5344CB8AC3E}">
        <p14:creationId xmlns:p14="http://schemas.microsoft.com/office/powerpoint/2010/main" val="2746219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9F6CB163-841C-4283-8E74-7C22E785A1FD}"/>
              </a:ext>
            </a:extLst>
          </p:cNvPr>
          <p:cNvSpPr txBox="1">
            <a:spLocks noGrp="1"/>
          </p:cNvSpPr>
          <p:nvPr>
            <p:ph type="title"/>
          </p:nvPr>
        </p:nvSpPr>
        <p:spPr>
          <a:xfrm>
            <a:off x="2057400" y="177124"/>
            <a:ext cx="8382000" cy="289182"/>
          </a:xfrm>
          <a:prstGeom prst="rect">
            <a:avLst/>
          </a:prstGeom>
        </p:spPr>
        <p:txBody>
          <a:bodyPr vert="horz" wrap="square" lIns="0" tIns="12065" rIns="0" bIns="0" rtlCol="0">
            <a:spAutoFit/>
          </a:bodyPr>
          <a:lstStyle/>
          <a:p>
            <a:pPr marL="201296" algn="ctr">
              <a:spcBef>
                <a:spcPts val="95"/>
              </a:spcBef>
            </a:pPr>
            <a:r>
              <a:rPr kumimoji="0" lang="en-US" sz="20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Community Meetings – Panchayat &amp; Village level</a:t>
            </a:r>
            <a:endParaRPr sz="2800" b="1" dirty="0">
              <a:solidFill>
                <a:srgbClr val="002060"/>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BFD2C580-809C-578C-5F02-3AA3DBA7F20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2822" y="3626258"/>
            <a:ext cx="4990779" cy="28490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3E946AB6-5114-D2E4-4D0D-AE7B7FAD966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48400" y="3626258"/>
            <a:ext cx="5181600" cy="28490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664AC76E-DDD7-96FA-E686-FD51B281EAB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448211" y="556055"/>
            <a:ext cx="5754559" cy="27090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Slide Number Placeholder 3">
            <a:extLst>
              <a:ext uri="{FF2B5EF4-FFF2-40B4-BE49-F238E27FC236}">
                <a16:creationId xmlns:a16="http://schemas.microsoft.com/office/drawing/2014/main" id="{A68120DC-3508-2083-C5DC-2E439F2DCF79}"/>
              </a:ext>
            </a:extLst>
          </p:cNvPr>
          <p:cNvSpPr>
            <a:spLocks noGrp="1"/>
          </p:cNvSpPr>
          <p:nvPr>
            <p:ph type="sldNum" sz="quarter" idx="4294967295"/>
          </p:nvPr>
        </p:nvSpPr>
        <p:spPr>
          <a:xfrm>
            <a:off x="11658600" y="6340477"/>
            <a:ext cx="457200" cy="441324"/>
          </a:xfrm>
        </p:spPr>
        <p:txBody>
          <a:bodyPr/>
          <a:lstStyle/>
          <a:p>
            <a:fld id="{B6F15528-21DE-4FAA-801E-634DDDAF4B2B}" type="slidenum">
              <a:rPr lang="en-IN" smtClean="0"/>
              <a:t>22</a:t>
            </a:fld>
            <a:endParaRPr lang="en-IN"/>
          </a:p>
        </p:txBody>
      </p:sp>
      <p:sp>
        <p:nvSpPr>
          <p:cNvPr id="2" name="TextBox 1">
            <a:extLst>
              <a:ext uri="{FF2B5EF4-FFF2-40B4-BE49-F238E27FC236}">
                <a16:creationId xmlns:a16="http://schemas.microsoft.com/office/drawing/2014/main" id="{B3684F9F-E068-01F0-4654-00999C6266E0}"/>
              </a:ext>
            </a:extLst>
          </p:cNvPr>
          <p:cNvSpPr txBox="1"/>
          <p:nvPr/>
        </p:nvSpPr>
        <p:spPr>
          <a:xfrm>
            <a:off x="3980807" y="3265082"/>
            <a:ext cx="4535186" cy="338554"/>
          </a:xfrm>
          <a:prstGeom prst="rect">
            <a:avLst/>
          </a:prstGeom>
          <a:noFill/>
        </p:spPr>
        <p:txBody>
          <a:bodyPr wrap="square" rtlCol="0">
            <a:spAutoFit/>
          </a:bodyPr>
          <a:lstStyle/>
          <a:p>
            <a:pPr algn="ctr"/>
            <a:r>
              <a:rPr lang="en-US" sz="1600" dirty="0"/>
              <a:t>Meeting with villagers of </a:t>
            </a:r>
            <a:r>
              <a:rPr lang="en-US" sz="1600" dirty="0" err="1"/>
              <a:t>Hindol</a:t>
            </a:r>
            <a:r>
              <a:rPr lang="en-US" sz="1600" dirty="0"/>
              <a:t> Block</a:t>
            </a:r>
            <a:endParaRPr lang="en-IN" sz="1600" dirty="0"/>
          </a:p>
        </p:txBody>
      </p:sp>
      <p:sp>
        <p:nvSpPr>
          <p:cNvPr id="3" name="TextBox 2">
            <a:extLst>
              <a:ext uri="{FF2B5EF4-FFF2-40B4-BE49-F238E27FC236}">
                <a16:creationId xmlns:a16="http://schemas.microsoft.com/office/drawing/2014/main" id="{796838CC-F80F-100E-7CD8-ED31C2FC300A}"/>
              </a:ext>
            </a:extLst>
          </p:cNvPr>
          <p:cNvSpPr txBox="1"/>
          <p:nvPr/>
        </p:nvSpPr>
        <p:spPr>
          <a:xfrm>
            <a:off x="1180618" y="6475327"/>
            <a:ext cx="4535186" cy="338554"/>
          </a:xfrm>
          <a:prstGeom prst="rect">
            <a:avLst/>
          </a:prstGeom>
          <a:noFill/>
        </p:spPr>
        <p:txBody>
          <a:bodyPr wrap="square" rtlCol="0">
            <a:spAutoFit/>
          </a:bodyPr>
          <a:lstStyle/>
          <a:p>
            <a:pPr algn="ctr"/>
            <a:r>
              <a:rPr lang="en-US" sz="1600" dirty="0"/>
              <a:t>Meeting with villagers of </a:t>
            </a:r>
            <a:r>
              <a:rPr lang="en-US" sz="1600" dirty="0" err="1"/>
              <a:t>Loharpada</a:t>
            </a:r>
            <a:endParaRPr lang="en-IN" sz="1600" dirty="0"/>
          </a:p>
        </p:txBody>
      </p:sp>
      <p:sp>
        <p:nvSpPr>
          <p:cNvPr id="9" name="TextBox 8">
            <a:extLst>
              <a:ext uri="{FF2B5EF4-FFF2-40B4-BE49-F238E27FC236}">
                <a16:creationId xmlns:a16="http://schemas.microsoft.com/office/drawing/2014/main" id="{DCCE5A15-0FED-32D3-E12D-74D12CF25A98}"/>
              </a:ext>
            </a:extLst>
          </p:cNvPr>
          <p:cNvSpPr txBox="1"/>
          <p:nvPr/>
        </p:nvSpPr>
        <p:spPr>
          <a:xfrm>
            <a:off x="6571607" y="6483336"/>
            <a:ext cx="4535186" cy="338554"/>
          </a:xfrm>
          <a:prstGeom prst="rect">
            <a:avLst/>
          </a:prstGeom>
          <a:noFill/>
        </p:spPr>
        <p:txBody>
          <a:bodyPr wrap="square" rtlCol="0">
            <a:spAutoFit/>
          </a:bodyPr>
          <a:lstStyle/>
          <a:p>
            <a:pPr algn="ctr"/>
            <a:r>
              <a:rPr lang="en-US" sz="1600" dirty="0"/>
              <a:t>Meeting with villagers of </a:t>
            </a:r>
            <a:r>
              <a:rPr lang="en-US" sz="1600" dirty="0" err="1"/>
              <a:t>Lokeiposi</a:t>
            </a:r>
            <a:endParaRPr lang="en-IN" sz="1600" dirty="0"/>
          </a:p>
        </p:txBody>
      </p:sp>
    </p:spTree>
    <p:extLst>
      <p:ext uri="{BB962C8B-B14F-4D97-AF65-F5344CB8AC3E}">
        <p14:creationId xmlns:p14="http://schemas.microsoft.com/office/powerpoint/2010/main" val="38766133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9F6CB163-841C-4283-8E74-7C22E785A1FD}"/>
              </a:ext>
            </a:extLst>
          </p:cNvPr>
          <p:cNvSpPr txBox="1">
            <a:spLocks noGrp="1"/>
          </p:cNvSpPr>
          <p:nvPr>
            <p:ph type="title"/>
          </p:nvPr>
        </p:nvSpPr>
        <p:spPr>
          <a:xfrm>
            <a:off x="414938" y="241335"/>
            <a:ext cx="11472262" cy="443070"/>
          </a:xfrm>
          <a:prstGeom prst="rect">
            <a:avLst/>
          </a:prstGeom>
        </p:spPr>
        <p:txBody>
          <a:bodyPr vert="horz" wrap="square" lIns="0" tIns="12065" rIns="0" bIns="0" rtlCol="0">
            <a:spAutoFit/>
          </a:bodyPr>
          <a:lstStyle/>
          <a:p>
            <a:pPr marL="0" marR="0" lvl="0" indent="0" algn="ctr" defTabSz="914400" rtl="0" eaLnBrk="1" fontAlgn="auto" latinLnBrk="0" hangingPunct="1">
              <a:lnSpc>
                <a:spcPct val="100000"/>
              </a:lnSpc>
              <a:spcBef>
                <a:spcPts val="0"/>
              </a:spcBef>
              <a:spcAft>
                <a:spcPts val="0"/>
              </a:spcAft>
              <a:tabLst/>
              <a:defRPr/>
            </a:pP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Sensitizing Social Media Groups &amp; Media Professionals</a:t>
            </a:r>
            <a:endParaRPr sz="2800" b="1" dirty="0">
              <a:solidFill>
                <a:srgbClr val="002060"/>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6AB216E4-BCA2-185B-DE0B-315445F2DE0D}"/>
              </a:ext>
            </a:extLst>
          </p:cNvPr>
          <p:cNvSpPr txBox="1"/>
          <p:nvPr/>
        </p:nvSpPr>
        <p:spPr>
          <a:xfrm>
            <a:off x="264299" y="877807"/>
            <a:ext cx="11622901" cy="46782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WhatsApp Groups </a:t>
            </a:r>
            <a:r>
              <a:rPr kumimoji="0" lang="en-US" sz="2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Arial" panose="020B0604020202020204" pitchFamily="34" charset="0"/>
                <a:cs typeface="Arial" panose="020B0604020202020204" pitchFamily="34" charset="0"/>
              </a:rPr>
              <a:t>On a request by DFO, Dhenkanal, the Group Admins of three local WhatsApp groups were called for a meeting to raise their awareness</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While appreciating their role in cautioning locals about the presence and movement of elephants on roads and near villages to prevent loss of life and property, the adverse effects of their postings were also pointed out. The postings of photos and descriptions of Tuskers could attract ivory poachers. The presence of elephants attracts young people to the spot, who harass them, resulting in human casualties elsewhere, often among the elderly. Finally, graphic photos of human deaths agitate the public and aggravate their resentment towards elephants.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prstClr val="black"/>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u="sng" dirty="0">
                <a:solidFill>
                  <a:srgbClr val="C00000"/>
                </a:solidFill>
                <a:latin typeface="Arial" panose="020B0604020202020204" pitchFamily="34" charset="0"/>
                <a:cs typeface="Arial" panose="020B0604020202020204" pitchFamily="34" charset="0"/>
              </a:rPr>
              <a:t>Media Professionals</a:t>
            </a:r>
            <a:r>
              <a:rPr lang="en-US" sz="2000" u="sng" dirty="0">
                <a:solidFill>
                  <a:srgbClr val="C00000"/>
                </a:solidFill>
                <a:latin typeface="Arial" panose="020B0604020202020204" pitchFamily="34" charset="0"/>
                <a:cs typeface="Arial" panose="020B0604020202020204" pitchFamily="34" charset="0"/>
              </a:rPr>
              <a:t> </a:t>
            </a:r>
            <a:r>
              <a:rPr lang="en-US" sz="2000" dirty="0">
                <a:solidFill>
                  <a:srgbClr val="C00000"/>
                </a:solidFill>
                <a:latin typeface="Arial" panose="020B0604020202020204" pitchFamily="34" charset="0"/>
                <a:cs typeface="Arial" panose="020B060402020202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Arial" panose="020B0604020202020204" pitchFamily="34" charset="0"/>
                <a:cs typeface="Arial" panose="020B0604020202020204" pitchFamily="34" charset="0"/>
              </a:rPr>
              <a:t>A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workshop was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organised</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by IIMC (Indian Institute of Mass Communication), Dhenkanal, in association with the Dhenkanal Forest Division, in which SNEHA also participated. The half-day session covered a presentation on elephant behaviour and ecology, as well as key suggestions to avoid negative interpretations. </a:t>
            </a:r>
            <a:endParaRPr kumimoji="0" lang="en-US" sz="20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Slide Number Placeholder 3">
            <a:extLst>
              <a:ext uri="{FF2B5EF4-FFF2-40B4-BE49-F238E27FC236}">
                <a16:creationId xmlns:a16="http://schemas.microsoft.com/office/drawing/2014/main" id="{313BE010-26BD-43F9-8337-DE4FD54F6B92}"/>
              </a:ext>
            </a:extLst>
          </p:cNvPr>
          <p:cNvSpPr>
            <a:spLocks noGrp="1"/>
          </p:cNvSpPr>
          <p:nvPr>
            <p:ph type="sldNum" sz="quarter" idx="4294967295"/>
          </p:nvPr>
        </p:nvSpPr>
        <p:spPr>
          <a:xfrm>
            <a:off x="11658600" y="6340477"/>
            <a:ext cx="457200" cy="441324"/>
          </a:xfrm>
        </p:spPr>
        <p:txBody>
          <a:bodyPr/>
          <a:lstStyle/>
          <a:p>
            <a:fld id="{B6F15528-21DE-4FAA-801E-634DDDAF4B2B}" type="slidenum">
              <a:rPr lang="en-IN" smtClean="0"/>
              <a:t>23</a:t>
            </a:fld>
            <a:endParaRPr lang="en-IN"/>
          </a:p>
        </p:txBody>
      </p:sp>
    </p:spTree>
    <p:extLst>
      <p:ext uri="{BB962C8B-B14F-4D97-AF65-F5344CB8AC3E}">
        <p14:creationId xmlns:p14="http://schemas.microsoft.com/office/powerpoint/2010/main" val="19511117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9F6CB163-841C-4283-8E74-7C22E785A1FD}"/>
              </a:ext>
            </a:extLst>
          </p:cNvPr>
          <p:cNvSpPr txBox="1">
            <a:spLocks noGrp="1"/>
          </p:cNvSpPr>
          <p:nvPr>
            <p:ph type="title"/>
          </p:nvPr>
        </p:nvSpPr>
        <p:spPr>
          <a:xfrm>
            <a:off x="192741" y="162014"/>
            <a:ext cx="11923059" cy="443070"/>
          </a:xfrm>
          <a:prstGeom prst="rect">
            <a:avLst/>
          </a:prstGeom>
        </p:spPr>
        <p:txBody>
          <a:bodyPr vert="horz" wrap="square" lIns="0" tIns="12065" rIns="0" bIns="0" rtlCol="0">
            <a:spAutoFit/>
          </a:bodyPr>
          <a:lstStyle/>
          <a:p>
            <a:pPr marL="0" marR="0" lvl="0" indent="0" defTabSz="914400" rtl="0" eaLnBrk="1" fontAlgn="auto" latinLnBrk="0" hangingPunct="1">
              <a:lnSpc>
                <a:spcPct val="100000"/>
              </a:lnSpc>
              <a:spcBef>
                <a:spcPts val="0"/>
              </a:spcBef>
              <a:spcAft>
                <a:spcPts val="0"/>
              </a:spcAft>
              <a:tabLst/>
              <a:defRPr/>
            </a:pP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Sensitizing Social Media Groups &amp; Workshop for Media Professionals</a:t>
            </a:r>
            <a:endParaRPr sz="2800" b="1" dirty="0">
              <a:solidFill>
                <a:srgbClr val="002060"/>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8CE923A4-FB00-EEEF-5A20-E88C42EA354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2741" y="941105"/>
            <a:ext cx="5804565" cy="41764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54F9CE00-9583-5F68-7A92-9BA0DBCD9BB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94696" y="898458"/>
            <a:ext cx="5804563" cy="42805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Slide Number Placeholder 6">
            <a:extLst>
              <a:ext uri="{FF2B5EF4-FFF2-40B4-BE49-F238E27FC236}">
                <a16:creationId xmlns:a16="http://schemas.microsoft.com/office/drawing/2014/main" id="{08AF808A-D0C9-8533-56A5-7B308ECB05D3}"/>
              </a:ext>
            </a:extLst>
          </p:cNvPr>
          <p:cNvSpPr>
            <a:spLocks noGrp="1"/>
          </p:cNvSpPr>
          <p:nvPr>
            <p:ph type="sldNum" sz="quarter" idx="4294967295"/>
          </p:nvPr>
        </p:nvSpPr>
        <p:spPr>
          <a:xfrm>
            <a:off x="11658600" y="6340477"/>
            <a:ext cx="457200" cy="441324"/>
          </a:xfrm>
        </p:spPr>
        <p:txBody>
          <a:bodyPr/>
          <a:lstStyle/>
          <a:p>
            <a:fld id="{B6F15528-21DE-4FAA-801E-634DDDAF4B2B}" type="slidenum">
              <a:rPr lang="en-IN" smtClean="0"/>
              <a:t>24</a:t>
            </a:fld>
            <a:endParaRPr lang="en-IN"/>
          </a:p>
        </p:txBody>
      </p:sp>
      <p:sp>
        <p:nvSpPr>
          <p:cNvPr id="4" name="TextBox 3">
            <a:extLst>
              <a:ext uri="{FF2B5EF4-FFF2-40B4-BE49-F238E27FC236}">
                <a16:creationId xmlns:a16="http://schemas.microsoft.com/office/drawing/2014/main" id="{6D73073D-8627-9239-1E08-FEA5AE621B9A}"/>
              </a:ext>
            </a:extLst>
          </p:cNvPr>
          <p:cNvSpPr txBox="1"/>
          <p:nvPr/>
        </p:nvSpPr>
        <p:spPr>
          <a:xfrm>
            <a:off x="329773" y="5261244"/>
            <a:ext cx="5315593" cy="338554"/>
          </a:xfrm>
          <a:prstGeom prst="rect">
            <a:avLst/>
          </a:prstGeom>
          <a:noFill/>
        </p:spPr>
        <p:txBody>
          <a:bodyPr wrap="square" rtlCol="0">
            <a:spAutoFit/>
          </a:bodyPr>
          <a:lstStyle/>
          <a:p>
            <a:pPr algn="ctr"/>
            <a:r>
              <a:rPr lang="en-US" sz="1600" dirty="0"/>
              <a:t>Meeting with Social Media – WhatsApp groups of </a:t>
            </a:r>
            <a:r>
              <a:rPr lang="en-US" sz="1600" dirty="0" err="1"/>
              <a:t>Hindol</a:t>
            </a:r>
            <a:endParaRPr lang="en-IN" sz="1600" dirty="0"/>
          </a:p>
        </p:txBody>
      </p:sp>
      <p:sp>
        <p:nvSpPr>
          <p:cNvPr id="5" name="TextBox 4">
            <a:extLst>
              <a:ext uri="{FF2B5EF4-FFF2-40B4-BE49-F238E27FC236}">
                <a16:creationId xmlns:a16="http://schemas.microsoft.com/office/drawing/2014/main" id="{8C9DBB38-FDB7-B49F-36E9-63E197BB89DC}"/>
              </a:ext>
            </a:extLst>
          </p:cNvPr>
          <p:cNvSpPr txBox="1"/>
          <p:nvPr/>
        </p:nvSpPr>
        <p:spPr>
          <a:xfrm>
            <a:off x="6770426" y="5281690"/>
            <a:ext cx="4535186" cy="338554"/>
          </a:xfrm>
          <a:prstGeom prst="rect">
            <a:avLst/>
          </a:prstGeom>
          <a:noFill/>
        </p:spPr>
        <p:txBody>
          <a:bodyPr wrap="square" rtlCol="0">
            <a:spAutoFit/>
          </a:bodyPr>
          <a:lstStyle/>
          <a:p>
            <a:pPr algn="ctr"/>
            <a:r>
              <a:rPr lang="en-US" sz="1600" dirty="0"/>
              <a:t>Meeting with Media professionals of Dhenkanal</a:t>
            </a:r>
            <a:endParaRPr lang="en-IN" sz="1600" dirty="0"/>
          </a:p>
        </p:txBody>
      </p:sp>
    </p:spTree>
    <p:extLst>
      <p:ext uri="{BB962C8B-B14F-4D97-AF65-F5344CB8AC3E}">
        <p14:creationId xmlns:p14="http://schemas.microsoft.com/office/powerpoint/2010/main" val="9423413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9F6CB163-841C-4283-8E74-7C22E785A1FD}"/>
              </a:ext>
            </a:extLst>
          </p:cNvPr>
          <p:cNvSpPr txBox="1">
            <a:spLocks noGrp="1"/>
          </p:cNvSpPr>
          <p:nvPr>
            <p:ph type="title"/>
          </p:nvPr>
        </p:nvSpPr>
        <p:spPr>
          <a:xfrm>
            <a:off x="2209800" y="184666"/>
            <a:ext cx="7620000" cy="381515"/>
          </a:xfrm>
          <a:prstGeom prst="rect">
            <a:avLst/>
          </a:prstGeom>
        </p:spPr>
        <p:txBody>
          <a:bodyPr vert="horz" wrap="square" lIns="0" tIns="12065" rIns="0" bIns="0" rtlCol="0">
            <a:spAutoFit/>
          </a:bodyPr>
          <a:lstStyle/>
          <a:p>
            <a:pPr marL="0" marR="0" lvl="0" indent="0" algn="ctr" defTabSz="914400" rtl="0" eaLnBrk="1" fontAlgn="auto" latinLnBrk="0" hangingPunct="1">
              <a:lnSpc>
                <a:spcPct val="100000"/>
              </a:lnSpc>
              <a:spcBef>
                <a:spcPts val="0"/>
              </a:spcBef>
              <a:spcAft>
                <a:spcPts val="0"/>
              </a:spcAft>
              <a:tabLst/>
              <a:defRPr/>
            </a:pPr>
            <a:r>
              <a:rPr kumimoji="0" 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Awareness Campaigns ….</a:t>
            </a:r>
            <a:r>
              <a:rPr kumimoji="0" lang="en-US" sz="16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contd</a:t>
            </a:r>
            <a:r>
              <a:rPr kumimoji="0" lang="en-US" sz="16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endParaRPr sz="2400" b="1" dirty="0">
              <a:solidFill>
                <a:srgbClr val="002060"/>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6AB216E4-BCA2-185B-DE0B-315445F2DE0D}"/>
              </a:ext>
            </a:extLst>
          </p:cNvPr>
          <p:cNvSpPr txBox="1"/>
          <p:nvPr/>
        </p:nvSpPr>
        <p:spPr>
          <a:xfrm>
            <a:off x="264299" y="898393"/>
            <a:ext cx="1154670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Wall Paintings </a:t>
            </a:r>
            <a:r>
              <a:rPr kumimoji="0" lang="en-US" sz="2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Wall Paintings were done at 18 locations in the project area. The theme and content of the paintings was to dissuade the youth in the area from chasing, teasing and harassing elephants as stress and resentment among the elephants will result in attacks on innocent old people. </a:t>
            </a:r>
          </a:p>
        </p:txBody>
      </p:sp>
      <p:sp>
        <p:nvSpPr>
          <p:cNvPr id="4" name="Slide Number Placeholder 3">
            <a:extLst>
              <a:ext uri="{FF2B5EF4-FFF2-40B4-BE49-F238E27FC236}">
                <a16:creationId xmlns:a16="http://schemas.microsoft.com/office/drawing/2014/main" id="{A27C2DC2-ECE2-19D5-E378-4D837C0AF74D}"/>
              </a:ext>
            </a:extLst>
          </p:cNvPr>
          <p:cNvSpPr>
            <a:spLocks noGrp="1"/>
          </p:cNvSpPr>
          <p:nvPr>
            <p:ph type="sldNum" sz="quarter" idx="4294967295"/>
          </p:nvPr>
        </p:nvSpPr>
        <p:spPr>
          <a:xfrm>
            <a:off x="11658600" y="6340477"/>
            <a:ext cx="457200" cy="441324"/>
          </a:xfrm>
        </p:spPr>
        <p:txBody>
          <a:bodyPr/>
          <a:lstStyle/>
          <a:p>
            <a:fld id="{B6F15528-21DE-4FAA-801E-634DDDAF4B2B}" type="slidenum">
              <a:rPr lang="en-IN" smtClean="0"/>
              <a:t>25</a:t>
            </a:fld>
            <a:endParaRPr lang="en-IN"/>
          </a:p>
        </p:txBody>
      </p:sp>
      <p:pic>
        <p:nvPicPr>
          <p:cNvPr id="2" name="Picture 1">
            <a:extLst>
              <a:ext uri="{FF2B5EF4-FFF2-40B4-BE49-F238E27FC236}">
                <a16:creationId xmlns:a16="http://schemas.microsoft.com/office/drawing/2014/main" id="{87D3BC3B-9285-C100-4CA6-1A8975D2511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0" y="2470836"/>
            <a:ext cx="5715000" cy="3728862"/>
          </a:xfrm>
          <a:prstGeom prst="rect">
            <a:avLst/>
          </a:prstGeom>
        </p:spPr>
      </p:pic>
      <p:pic>
        <p:nvPicPr>
          <p:cNvPr id="3" name="Picture 2">
            <a:extLst>
              <a:ext uri="{FF2B5EF4-FFF2-40B4-BE49-F238E27FC236}">
                <a16:creationId xmlns:a16="http://schemas.microsoft.com/office/drawing/2014/main" id="{046B0E03-0B07-1D86-780A-08CBF3C5FA0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1454" y="2554044"/>
            <a:ext cx="5612627" cy="35624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268250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8283C-60DB-90E9-E7A5-D6F7B22FEAD2}"/>
              </a:ext>
            </a:extLst>
          </p:cNvPr>
          <p:cNvSpPr>
            <a:spLocks noGrp="1"/>
          </p:cNvSpPr>
          <p:nvPr>
            <p:ph type="title"/>
          </p:nvPr>
        </p:nvSpPr>
        <p:spPr>
          <a:xfrm>
            <a:off x="838200" y="365125"/>
            <a:ext cx="10515600" cy="564643"/>
          </a:xfrm>
        </p:spPr>
        <p:txBody>
          <a:bodyPr>
            <a:normAutofit/>
          </a:bodyPr>
          <a:lstStyle/>
          <a:p>
            <a:pPr algn="ctr"/>
            <a:r>
              <a:rPr lang="en-IN" sz="2800" dirty="0">
                <a:effectLst/>
                <a:latin typeface="Arial" panose="020B0604020202020204" pitchFamily="34" charset="0"/>
                <a:ea typeface="Times New Roman" panose="02020603050405020304" pitchFamily="18" charset="0"/>
                <a:cs typeface="Arial" panose="020B0604020202020204" pitchFamily="34" charset="0"/>
              </a:rPr>
              <a:t>Convergence Workshops</a:t>
            </a:r>
            <a:endParaRPr lang="en-IN" sz="28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943CA09F-BF49-7FA9-1845-8B3038373C8B}"/>
              </a:ext>
            </a:extLst>
          </p:cNvPr>
          <p:cNvSpPr txBox="1"/>
          <p:nvPr/>
        </p:nvSpPr>
        <p:spPr>
          <a:xfrm>
            <a:off x="553250" y="929768"/>
            <a:ext cx="11095745" cy="663580"/>
          </a:xfrm>
          <a:prstGeom prst="rect">
            <a:avLst/>
          </a:prstGeom>
          <a:noFill/>
        </p:spPr>
        <p:txBody>
          <a:bodyPr wrap="square" rtlCol="0">
            <a:spAutoFit/>
          </a:bodyPr>
          <a:lstStyle/>
          <a:p>
            <a:pPr marR="0" lvl="1">
              <a:lnSpc>
                <a:spcPct val="107000"/>
              </a:lnSpc>
              <a:spcAft>
                <a:spcPts val="800"/>
              </a:spcAft>
              <a:buSzPts val="1000"/>
              <a:tabLst>
                <a:tab pos="914400" algn="l"/>
              </a:tabLst>
            </a:pPr>
            <a:r>
              <a:rPr lang="en-IN" sz="1800" dirty="0">
                <a:effectLst/>
                <a:latin typeface="Arial" panose="020B0604020202020204" pitchFamily="34" charset="0"/>
                <a:ea typeface="Times New Roman" panose="02020603050405020304" pitchFamily="18" charset="0"/>
                <a:cs typeface="Arial" panose="020B0604020202020204" pitchFamily="34" charset="0"/>
              </a:rPr>
              <a:t>Workshops were held at the district and block levels, with information disseminating down to the Gram Panchayat level. This created a strong rapport with the local community and the Forest Department.</a:t>
            </a:r>
            <a:endParaRPr lang="en-IN" sz="18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1E1D25AF-B65F-FD6C-10C7-0849909E37E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2406" y="1844168"/>
            <a:ext cx="5394191" cy="38335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3B41076C-7FAF-E5EB-D29B-6BD16F774A1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08000" y="1844088"/>
            <a:ext cx="5361594" cy="38335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11079D47-2FB5-A102-750C-36EFDADA8B50}"/>
              </a:ext>
            </a:extLst>
          </p:cNvPr>
          <p:cNvSpPr txBox="1"/>
          <p:nvPr/>
        </p:nvSpPr>
        <p:spPr>
          <a:xfrm>
            <a:off x="836407" y="5851358"/>
            <a:ext cx="456085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District Level Convergence Workshop in progress</a:t>
            </a:r>
            <a:endParaRPr kumimoji="0" lang="en-IN"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2C5276BA-9C07-9E9E-2B40-915D447D9289}"/>
              </a:ext>
            </a:extLst>
          </p:cNvPr>
          <p:cNvSpPr txBox="1"/>
          <p:nvPr/>
        </p:nvSpPr>
        <p:spPr>
          <a:xfrm>
            <a:off x="6577781" y="5851358"/>
            <a:ext cx="523630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ED-SNEHA presenting the Household Survey Findings</a:t>
            </a:r>
            <a:endParaRPr kumimoji="0" lang="en-IN"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49765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9F6CB163-841C-4283-8E74-7C22E785A1FD}"/>
              </a:ext>
            </a:extLst>
          </p:cNvPr>
          <p:cNvSpPr txBox="1">
            <a:spLocks noGrp="1"/>
          </p:cNvSpPr>
          <p:nvPr>
            <p:ph type="title"/>
          </p:nvPr>
        </p:nvSpPr>
        <p:spPr>
          <a:xfrm>
            <a:off x="2057400" y="399777"/>
            <a:ext cx="8458200" cy="289182"/>
          </a:xfrm>
          <a:prstGeom prst="rect">
            <a:avLst/>
          </a:prstGeom>
        </p:spPr>
        <p:txBody>
          <a:bodyPr vert="horz" wrap="square" lIns="0" tIns="12065" rIns="0" bIns="0" rtlCol="0">
            <a:spAutoFit/>
          </a:bodyPr>
          <a:lstStyle/>
          <a:p>
            <a:pPr marL="201296" algn="ctr">
              <a:spcBef>
                <a:spcPts val="95"/>
              </a:spcBef>
            </a:pPr>
            <a:r>
              <a:rPr lang="en-US" sz="2000" b="1" dirty="0">
                <a:latin typeface="Arial" panose="020B0604020202020204" pitchFamily="34" charset="0"/>
                <a:cs typeface="Arial" panose="020B0604020202020204" pitchFamily="34" charset="0"/>
              </a:rPr>
              <a:t> </a:t>
            </a:r>
            <a:r>
              <a:rPr lang="en-US" sz="2000" b="1" dirty="0">
                <a:solidFill>
                  <a:srgbClr val="002060"/>
                </a:solidFill>
                <a:latin typeface="Arial" panose="020B0604020202020204" pitchFamily="34" charset="0"/>
                <a:cs typeface="Arial" panose="020B0604020202020204" pitchFamily="34" charset="0"/>
              </a:rPr>
              <a:t>Convergence of Govt Departments to mitigate HEC – Block level</a:t>
            </a:r>
            <a:endParaRPr sz="1600" b="1" dirty="0">
              <a:solidFill>
                <a:srgbClr val="002060"/>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1BF70D7D-2F51-4FF4-31C8-150E24C585D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34733" y="846767"/>
            <a:ext cx="4891640" cy="25374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3CA13BC1-8E80-9346-29DD-A1C53A4C989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1972" y="840141"/>
            <a:ext cx="5040209" cy="25507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53017419-90DB-8873-9361-4E62BDA930E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41040" y="3823882"/>
            <a:ext cx="5062839" cy="26107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Slide Number Placeholder 7">
            <a:extLst>
              <a:ext uri="{FF2B5EF4-FFF2-40B4-BE49-F238E27FC236}">
                <a16:creationId xmlns:a16="http://schemas.microsoft.com/office/drawing/2014/main" id="{8DC7719D-136A-7C85-F03C-F9B1BF123837}"/>
              </a:ext>
            </a:extLst>
          </p:cNvPr>
          <p:cNvSpPr>
            <a:spLocks noGrp="1"/>
          </p:cNvSpPr>
          <p:nvPr>
            <p:ph type="sldNum" sz="quarter" idx="4294967295"/>
          </p:nvPr>
        </p:nvSpPr>
        <p:spPr>
          <a:xfrm>
            <a:off x="11658600" y="6340477"/>
            <a:ext cx="457200" cy="441324"/>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IN" sz="1400" b="1" i="0" u="none" strike="noStrike" kern="1200" cap="none" spc="0" normalizeH="0" baseline="0" noProof="0" smtClean="0">
                <a:ln>
                  <a:noFill/>
                </a:ln>
                <a:solidFill>
                  <a:srgbClr val="FF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IN" sz="14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65F3C6F3-7D45-3221-7544-EBB4566E9781}"/>
              </a:ext>
            </a:extLst>
          </p:cNvPr>
          <p:cNvSpPr txBox="1"/>
          <p:nvPr/>
        </p:nvSpPr>
        <p:spPr>
          <a:xfrm>
            <a:off x="691591" y="3451211"/>
            <a:ext cx="453518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Presentation of survey findings in progress</a:t>
            </a:r>
            <a:endParaRPr kumimoji="0" lang="en-IN"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16F7298D-3C01-4C76-C995-B43496C50FF7}"/>
              </a:ext>
            </a:extLst>
          </p:cNvPr>
          <p:cNvSpPr txBox="1"/>
          <p:nvPr/>
        </p:nvSpPr>
        <p:spPr>
          <a:xfrm>
            <a:off x="6924275" y="3434777"/>
            <a:ext cx="367022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Unveiling the Poster on HEC mitigation</a:t>
            </a:r>
            <a:endParaRPr kumimoji="0" lang="en-IN"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50348EB0-2445-27A5-DE4A-176533033013}"/>
              </a:ext>
            </a:extLst>
          </p:cNvPr>
          <p:cNvSpPr txBox="1"/>
          <p:nvPr/>
        </p:nvSpPr>
        <p:spPr>
          <a:xfrm>
            <a:off x="5832181" y="6408502"/>
            <a:ext cx="515208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Line Departments of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Angul</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Block at the meeting</a:t>
            </a:r>
            <a:endParaRPr kumimoji="0" lang="en-IN"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A622CBFE-ED02-2E69-59CD-773B5D7E002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26096" y="3850122"/>
            <a:ext cx="5292812" cy="25583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TextBox 14">
            <a:extLst>
              <a:ext uri="{FF2B5EF4-FFF2-40B4-BE49-F238E27FC236}">
                <a16:creationId xmlns:a16="http://schemas.microsoft.com/office/drawing/2014/main" id="{CF155A52-9A75-7871-FF32-3F20457236F3}"/>
              </a:ext>
            </a:extLst>
          </p:cNvPr>
          <p:cNvSpPr txBox="1"/>
          <p:nvPr/>
        </p:nvSpPr>
        <p:spPr>
          <a:xfrm>
            <a:off x="713975" y="6377646"/>
            <a:ext cx="453518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Line Departments of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Hindol</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Block at the meeting</a:t>
            </a:r>
          </a:p>
        </p:txBody>
      </p:sp>
    </p:spTree>
    <p:extLst>
      <p:ext uri="{BB962C8B-B14F-4D97-AF65-F5344CB8AC3E}">
        <p14:creationId xmlns:p14="http://schemas.microsoft.com/office/powerpoint/2010/main" val="21164945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9F6CB163-841C-4283-8E74-7C22E785A1FD}"/>
              </a:ext>
            </a:extLst>
          </p:cNvPr>
          <p:cNvSpPr txBox="1">
            <a:spLocks noGrp="1"/>
          </p:cNvSpPr>
          <p:nvPr>
            <p:ph type="title"/>
          </p:nvPr>
        </p:nvSpPr>
        <p:spPr>
          <a:xfrm>
            <a:off x="477078" y="292912"/>
            <a:ext cx="11544300" cy="399981"/>
          </a:xfrm>
          <a:prstGeom prst="rect">
            <a:avLst/>
          </a:prstGeom>
        </p:spPr>
        <p:txBody>
          <a:bodyPr vert="horz" wrap="square" lIns="0" tIns="12065" rIns="0" bIns="0" rtlCol="0">
            <a:spAutoFit/>
          </a:bodyPr>
          <a:lstStyle/>
          <a:p>
            <a:pPr marL="201296" algn="ctr">
              <a:spcBef>
                <a:spcPts val="95"/>
              </a:spcBef>
            </a:pPr>
            <a:r>
              <a:rPr lang="en-US" sz="2800" b="1" dirty="0">
                <a:solidFill>
                  <a:srgbClr val="002060"/>
                </a:solidFill>
                <a:latin typeface="Arial" panose="020B0604020202020204" pitchFamily="34" charset="0"/>
                <a:cs typeface="Arial" panose="020B0604020202020204" pitchFamily="34" charset="0"/>
              </a:rPr>
              <a:t>Convergence of Govt Departments to mitigate HEC</a:t>
            </a:r>
            <a:endParaRPr sz="2800" b="1" dirty="0">
              <a:solidFill>
                <a:srgbClr val="002060"/>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6AB216E4-BCA2-185B-DE0B-315445F2DE0D}"/>
              </a:ext>
            </a:extLst>
          </p:cNvPr>
          <p:cNvSpPr txBox="1"/>
          <p:nvPr/>
        </p:nvSpPr>
        <p:spPr>
          <a:xfrm>
            <a:off x="335217" y="692893"/>
            <a:ext cx="5374020" cy="58939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First Convergence activity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u="sng" dirty="0">
                <a:solidFill>
                  <a:srgbClr val="C00000"/>
                </a:solidFill>
                <a:latin typeface="Arial" panose="020B0604020202020204" pitchFamily="34" charset="0"/>
                <a:cs typeface="Arial" panose="020B0604020202020204" pitchFamily="34" charset="0"/>
              </a:rPr>
              <a:t>H</a:t>
            </a:r>
            <a:r>
              <a:rPr kumimoji="0" lang="en-US" b="1" i="0" u="sng"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anding</a:t>
            </a:r>
            <a:r>
              <a:rPr kumimoji="0" lang="en-US" b="1" i="0"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over Chicks for backyard Poultry</a:t>
            </a:r>
            <a:endParaRPr kumimoji="0" lang="en-US"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SNEHA did a survey of remote villages in </a:t>
            </a:r>
            <a:r>
              <a:rPr kumimoji="0" lang="en-US" sz="17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Hindol</a:t>
            </a:r>
            <a:r>
              <a:rPr kumimoji="0" lang="en-US" sz="1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Range and shortlisted beneficiaries to augment their incomes in three villages of </a:t>
            </a:r>
            <a:r>
              <a:rPr kumimoji="0" lang="en-US" sz="17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Dandiri</a:t>
            </a:r>
            <a:r>
              <a:rPr kumimoji="0" lang="en-US" sz="1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Panchayat,  </a:t>
            </a:r>
            <a:r>
              <a:rPr kumimoji="0" lang="en-US" sz="17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Hindol</a:t>
            </a:r>
            <a:r>
              <a:rPr kumimoji="0" lang="en-US" sz="1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range of Dhenkanal and approached the concerned government department for necessary support.</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700" dirty="0">
              <a:solidFill>
                <a:prstClr val="black"/>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total of 131 beneficiaries (61 Gen, 47 SC, 22 ST, and 1 OBC category, 75 women and 56 men) received 2,620 </a:t>
            </a:r>
            <a:r>
              <a:rPr kumimoji="0" lang="en-US" sz="17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Banaraj</a:t>
            </a:r>
            <a:r>
              <a:rPr kumimoji="0" lang="en-US" sz="1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chicks (20 per beneficiary) along with financial support of ₹1,000 per beneficiary for poultry shed construction. </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700" dirty="0">
              <a:solidFill>
                <a:prstClr val="black"/>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assistance was provided under the Rural Backyard Poultry Rearing Scheme (State Plan 2024-25) through an intersectoral convergence program with the Fisheries and Animal Resource Development Department (FARD) in </a:t>
            </a:r>
            <a:r>
              <a:rPr kumimoji="0" lang="en-US" sz="17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Hindol</a:t>
            </a:r>
            <a:r>
              <a:rPr kumimoji="0" lang="en-US" sz="1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block, Dhenkanal district.</a:t>
            </a:r>
          </a:p>
        </p:txBody>
      </p:sp>
      <p:sp>
        <p:nvSpPr>
          <p:cNvPr id="4" name="Slide Number Placeholder 3">
            <a:extLst>
              <a:ext uri="{FF2B5EF4-FFF2-40B4-BE49-F238E27FC236}">
                <a16:creationId xmlns:a16="http://schemas.microsoft.com/office/drawing/2014/main" id="{6C3FE5B6-C747-1733-132E-CAAFB811C96B}"/>
              </a:ext>
            </a:extLst>
          </p:cNvPr>
          <p:cNvSpPr>
            <a:spLocks noGrp="1"/>
          </p:cNvSpPr>
          <p:nvPr>
            <p:ph type="sldNum" sz="quarter" idx="4294967295"/>
          </p:nvPr>
        </p:nvSpPr>
        <p:spPr>
          <a:xfrm>
            <a:off x="11658600" y="6340477"/>
            <a:ext cx="457200" cy="441324"/>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IN" sz="1400" b="1" i="0" u="none" strike="noStrike" kern="1200" cap="none" spc="0" normalizeH="0" baseline="0" noProof="0" smtClean="0">
                <a:ln>
                  <a:noFill/>
                </a:ln>
                <a:solidFill>
                  <a:srgbClr val="FF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IN" sz="1400" b="1" i="0" u="none" strike="noStrike" kern="1200" cap="none" spc="0" normalizeH="0" baseline="0" noProof="0">
              <a:ln>
                <a:noFill/>
              </a:ln>
              <a:solidFill>
                <a:srgbClr val="FF0000"/>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5B3E0832-41AA-D5D5-1297-E42E7B9B6A8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09237" y="1088177"/>
            <a:ext cx="6312141" cy="5335675"/>
          </a:xfrm>
          <a:prstGeom prst="rect">
            <a:avLst/>
          </a:prstGeom>
        </p:spPr>
      </p:pic>
    </p:spTree>
    <p:extLst>
      <p:ext uri="{BB962C8B-B14F-4D97-AF65-F5344CB8AC3E}">
        <p14:creationId xmlns:p14="http://schemas.microsoft.com/office/powerpoint/2010/main" val="35776112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598F11B-B042-376F-31AD-749CE72EA7DE}"/>
              </a:ext>
            </a:extLst>
          </p:cNvPr>
          <p:cNvSpPr>
            <a:spLocks noGrp="1"/>
          </p:cNvSpPr>
          <p:nvPr>
            <p:ph idx="1"/>
          </p:nvPr>
        </p:nvSpPr>
        <p:spPr>
          <a:xfrm>
            <a:off x="7851252" y="848800"/>
            <a:ext cx="4218828" cy="5688206"/>
          </a:xfrm>
          <a:solidFill>
            <a:schemeClr val="accent6">
              <a:lumMod val="20000"/>
              <a:lumOff val="80000"/>
            </a:schemeClr>
          </a:solidFill>
        </p:spPr>
        <p:txBody>
          <a:bodyPr>
            <a:normAutofit fontScale="92500"/>
          </a:bodyPr>
          <a:lstStyle/>
          <a:p>
            <a:pPr marL="0" indent="0">
              <a:lnSpc>
                <a:spcPct val="150000"/>
              </a:lnSpc>
              <a:buNone/>
            </a:pPr>
            <a:r>
              <a:rPr lang="en-US" sz="2400" dirty="0">
                <a:latin typeface="Arial" panose="020B0604020202020204" pitchFamily="34" charset="0"/>
                <a:cs typeface="Arial" panose="020B0604020202020204" pitchFamily="34" charset="0"/>
              </a:rPr>
              <a:t>Elephant Profiling is the process of Individual </a:t>
            </a:r>
            <a:r>
              <a:rPr lang="en-US" sz="2400" dirty="0" err="1">
                <a:latin typeface="Arial" panose="020B0604020202020204" pitchFamily="34" charset="0"/>
                <a:cs typeface="Arial" panose="020B0604020202020204" pitchFamily="34" charset="0"/>
              </a:rPr>
              <a:t>characterisation</a:t>
            </a:r>
            <a:r>
              <a:rPr lang="en-US" sz="2400" dirty="0">
                <a:latin typeface="Arial" panose="020B0604020202020204" pitchFamily="34" charset="0"/>
                <a:cs typeface="Arial" panose="020B0604020202020204" pitchFamily="34" charset="0"/>
              </a:rPr>
              <a:t> of elephants based on certain unique morphological features. Combining and comparing one or more features will separate elephants into individuals. Profiling can be used to mark and track elephants based on their conflict history and </a:t>
            </a:r>
            <a:r>
              <a:rPr lang="en-US" sz="2400" dirty="0" err="1">
                <a:latin typeface="Arial" panose="020B0604020202020204" pitchFamily="34" charset="0"/>
                <a:cs typeface="Arial" panose="020B0604020202020204" pitchFamily="34" charset="0"/>
              </a:rPr>
              <a:t>behaviour</a:t>
            </a:r>
            <a:r>
              <a:rPr lang="en-US" sz="2400" dirty="0">
                <a:latin typeface="Arial" panose="020B0604020202020204" pitchFamily="34" charset="0"/>
                <a:cs typeface="Arial" panose="020B0604020202020204" pitchFamily="34" charset="0"/>
              </a:rPr>
              <a:t>.  </a:t>
            </a:r>
            <a:endParaRPr lang="en-IN" sz="2400" dirty="0">
              <a:latin typeface="Arial" panose="020B0604020202020204" pitchFamily="34" charset="0"/>
              <a:cs typeface="Arial" panose="020B0604020202020204" pitchFamily="34" charset="0"/>
            </a:endParaRPr>
          </a:p>
        </p:txBody>
      </p:sp>
      <p:pic>
        <p:nvPicPr>
          <p:cNvPr id="5" name="Picture 4" descr="An elephant standing in a field">
            <a:extLst>
              <a:ext uri="{FF2B5EF4-FFF2-40B4-BE49-F238E27FC236}">
                <a16:creationId xmlns:a16="http://schemas.microsoft.com/office/drawing/2014/main" id="{CFBAAA75-5228-3602-CDE3-4CA9FDF631E1}"/>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21920" y="848800"/>
            <a:ext cx="7729332" cy="5688207"/>
          </a:xfrm>
          <a:prstGeom prst="rect">
            <a:avLst/>
          </a:prstGeom>
        </p:spPr>
      </p:pic>
      <p:sp>
        <p:nvSpPr>
          <p:cNvPr id="4" name="Title 3">
            <a:extLst>
              <a:ext uri="{FF2B5EF4-FFF2-40B4-BE49-F238E27FC236}">
                <a16:creationId xmlns:a16="http://schemas.microsoft.com/office/drawing/2014/main" id="{7203950E-B9BA-27D0-BAA6-D6C26775AD1B}"/>
              </a:ext>
            </a:extLst>
          </p:cNvPr>
          <p:cNvSpPr>
            <a:spLocks noGrp="1"/>
          </p:cNvSpPr>
          <p:nvPr>
            <p:ph type="title"/>
          </p:nvPr>
        </p:nvSpPr>
        <p:spPr>
          <a:xfrm>
            <a:off x="909761" y="320992"/>
            <a:ext cx="10515600" cy="516504"/>
          </a:xfrm>
        </p:spPr>
        <p:txBody>
          <a:bodyPr>
            <a:normAutofit/>
          </a:bodyPr>
          <a:lstStyle/>
          <a:p>
            <a:pPr algn="ctr"/>
            <a:r>
              <a:rPr lang="en-US" sz="2400" dirty="0">
                <a:latin typeface="Arial" panose="020B0604020202020204" pitchFamily="34" charset="0"/>
                <a:cs typeface="Arial" panose="020B0604020202020204" pitchFamily="34" charset="0"/>
              </a:rPr>
              <a:t>Elephant Profiling -86 Nos Completed  </a:t>
            </a:r>
            <a:endParaRPr lang="en-IN"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76468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E7883-E210-A42D-BF53-A169B501299B}"/>
              </a:ext>
            </a:extLst>
          </p:cNvPr>
          <p:cNvSpPr>
            <a:spLocks noGrp="1"/>
          </p:cNvSpPr>
          <p:nvPr>
            <p:ph type="title"/>
          </p:nvPr>
        </p:nvSpPr>
        <p:spPr>
          <a:xfrm>
            <a:off x="735745" y="16501"/>
            <a:ext cx="10515600" cy="664536"/>
          </a:xfrm>
        </p:spPr>
        <p:txBody>
          <a:bodyPr>
            <a:normAutofit/>
          </a:bodyPr>
          <a:lstStyle/>
          <a:p>
            <a:pPr algn="ctr"/>
            <a:r>
              <a:rPr lang="en-IN" sz="2800" dirty="0">
                <a:effectLst/>
                <a:latin typeface="Arial" panose="020B0604020202020204" pitchFamily="34" charset="0"/>
                <a:ea typeface="Times New Roman" panose="02020603050405020304" pitchFamily="18" charset="0"/>
                <a:cs typeface="Arial" panose="020B0604020202020204" pitchFamily="34" charset="0"/>
              </a:rPr>
              <a:t>Focus on Hotspots &amp; Conflict Areas</a:t>
            </a:r>
            <a:endParaRPr lang="en-IN" sz="28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526B4C3A-9261-A962-CC26-867FE5B122A4}"/>
              </a:ext>
            </a:extLst>
          </p:cNvPr>
          <p:cNvSpPr>
            <a:spLocks noGrp="1"/>
          </p:cNvSpPr>
          <p:nvPr>
            <p:ph idx="1"/>
          </p:nvPr>
        </p:nvSpPr>
        <p:spPr>
          <a:xfrm>
            <a:off x="322729" y="1683459"/>
            <a:ext cx="3749808" cy="4351338"/>
          </a:xfrm>
        </p:spPr>
        <p:txBody>
          <a:bodyPr/>
          <a:lstStyle/>
          <a:p>
            <a:pPr marL="457200" marR="0" lvl="1" indent="0">
              <a:lnSpc>
                <a:spcPct val="107000"/>
              </a:lnSpc>
              <a:spcAft>
                <a:spcPts val="800"/>
              </a:spcAft>
              <a:buSzPts val="1000"/>
              <a:buNone/>
              <a:tabLst>
                <a:tab pos="914400" algn="l"/>
              </a:tabLst>
            </a:pPr>
            <a:r>
              <a:rPr lang="en-IN" sz="2000" dirty="0">
                <a:effectLst/>
                <a:latin typeface="Arial" panose="020B0604020202020204" pitchFamily="34" charset="0"/>
                <a:ea typeface="Times New Roman" panose="02020603050405020304" pitchFamily="18" charset="0"/>
                <a:cs typeface="Arial" panose="020B0604020202020204" pitchFamily="34" charset="0"/>
              </a:rPr>
              <a:t>The project specifically targets elephant conflict hotspots around elephant reserves and corridors in Odisha, particularly in the </a:t>
            </a:r>
            <a:r>
              <a:rPr lang="en-IN" sz="2000" dirty="0" err="1">
                <a:effectLst/>
                <a:latin typeface="Arial" panose="020B0604020202020204" pitchFamily="34" charset="0"/>
                <a:ea typeface="Times New Roman" panose="02020603050405020304" pitchFamily="18" charset="0"/>
                <a:cs typeface="Arial" panose="020B0604020202020204" pitchFamily="34" charset="0"/>
              </a:rPr>
              <a:t>Bantala</a:t>
            </a:r>
            <a:r>
              <a:rPr lang="en-IN" sz="2000" dirty="0">
                <a:effectLst/>
                <a:latin typeface="Arial" panose="020B0604020202020204" pitchFamily="34" charset="0"/>
                <a:ea typeface="Times New Roman" panose="02020603050405020304" pitchFamily="18" charset="0"/>
                <a:cs typeface="Arial" panose="020B0604020202020204" pitchFamily="34" charset="0"/>
              </a:rPr>
              <a:t> Range, </a:t>
            </a:r>
            <a:r>
              <a:rPr lang="en-IN" sz="2000" dirty="0" err="1">
                <a:effectLst/>
                <a:latin typeface="Arial" panose="020B0604020202020204" pitchFamily="34" charset="0"/>
                <a:ea typeface="Times New Roman" panose="02020603050405020304" pitchFamily="18" charset="0"/>
                <a:cs typeface="Arial" panose="020B0604020202020204" pitchFamily="34" charset="0"/>
              </a:rPr>
              <a:t>Angul,and</a:t>
            </a:r>
            <a:r>
              <a:rPr lang="en-IN" sz="2000" dirty="0">
                <a:effectLst/>
                <a:latin typeface="Arial" panose="020B0604020202020204" pitchFamily="34" charset="0"/>
                <a:ea typeface="Times New Roman" panose="02020603050405020304" pitchFamily="18" charset="0"/>
                <a:cs typeface="Arial" panose="020B0604020202020204" pitchFamily="34" charset="0"/>
              </a:rPr>
              <a:t>  </a:t>
            </a:r>
            <a:r>
              <a:rPr lang="en-IN" sz="2000" dirty="0" err="1">
                <a:effectLst/>
                <a:latin typeface="Arial" panose="020B0604020202020204" pitchFamily="34" charset="0"/>
                <a:ea typeface="Times New Roman" panose="02020603050405020304" pitchFamily="18" charset="0"/>
                <a:cs typeface="Arial" panose="020B0604020202020204" pitchFamily="34" charset="0"/>
              </a:rPr>
              <a:t>Hindol</a:t>
            </a:r>
            <a:r>
              <a:rPr lang="en-IN" sz="2000" dirty="0">
                <a:effectLst/>
                <a:latin typeface="Arial" panose="020B0604020202020204" pitchFamily="34" charset="0"/>
                <a:ea typeface="Times New Roman" panose="02020603050405020304" pitchFamily="18" charset="0"/>
                <a:cs typeface="Arial" panose="020B0604020202020204" pitchFamily="34" charset="0"/>
              </a:rPr>
              <a:t> &amp; parts of </a:t>
            </a:r>
            <a:r>
              <a:rPr lang="en-IN" sz="2000" dirty="0" err="1">
                <a:effectLst/>
                <a:latin typeface="Arial" panose="020B0604020202020204" pitchFamily="34" charset="0"/>
                <a:ea typeface="Times New Roman" panose="02020603050405020304" pitchFamily="18" charset="0"/>
                <a:cs typeface="Arial" panose="020B0604020202020204" pitchFamily="34" charset="0"/>
              </a:rPr>
              <a:t>Sadar</a:t>
            </a:r>
            <a:r>
              <a:rPr lang="en-IN" sz="2000" dirty="0">
                <a:effectLst/>
                <a:latin typeface="Arial" panose="020B0604020202020204" pitchFamily="34" charset="0"/>
                <a:ea typeface="Times New Roman" panose="02020603050405020304" pitchFamily="18" charset="0"/>
                <a:cs typeface="Arial" panose="020B0604020202020204" pitchFamily="34" charset="0"/>
              </a:rPr>
              <a:t> ranges in </a:t>
            </a:r>
            <a:r>
              <a:rPr lang="en-IN" sz="2000" dirty="0" err="1">
                <a:effectLst/>
                <a:latin typeface="Arial" panose="020B0604020202020204" pitchFamily="34" charset="0"/>
                <a:ea typeface="Times New Roman" panose="02020603050405020304" pitchFamily="18" charset="0"/>
                <a:cs typeface="Arial" panose="020B0604020202020204" pitchFamily="34" charset="0"/>
              </a:rPr>
              <a:t>Dhenkana</a:t>
            </a:r>
            <a:r>
              <a:rPr lang="en-IN" sz="2000" dirty="0">
                <a:effectLst/>
                <a:latin typeface="Arial" panose="020B0604020202020204" pitchFamily="34" charset="0"/>
                <a:ea typeface="Times New Roman" panose="02020603050405020304" pitchFamily="18" charset="0"/>
                <a:cs typeface="Arial" panose="020B0604020202020204" pitchFamily="34" charset="0"/>
              </a:rPr>
              <a:t>.</a:t>
            </a:r>
            <a:endParaRPr lang="en-IN" sz="2000" dirty="0">
              <a:effectLst/>
              <a:latin typeface="Arial" panose="020B0604020202020204" pitchFamily="34" charset="0"/>
              <a:ea typeface="Calibri" panose="020F0502020204030204" pitchFamily="34" charset="0"/>
              <a:cs typeface="Arial" panose="020B0604020202020204" pitchFamily="34" charset="0"/>
            </a:endParaRPr>
          </a:p>
          <a:p>
            <a:endParaRPr lang="en-IN" dirty="0"/>
          </a:p>
        </p:txBody>
      </p:sp>
      <p:pic>
        <p:nvPicPr>
          <p:cNvPr id="4" name="Picture 3">
            <a:extLst>
              <a:ext uri="{FF2B5EF4-FFF2-40B4-BE49-F238E27FC236}">
                <a16:creationId xmlns:a16="http://schemas.microsoft.com/office/drawing/2014/main" id="{7968C09C-9DAE-B728-A064-3878B0A9506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59733" y="1307015"/>
            <a:ext cx="8119463" cy="4727782"/>
          </a:xfrm>
          <a:prstGeom prst="rect">
            <a:avLst/>
          </a:prstGeom>
        </p:spPr>
      </p:pic>
      <p:sp>
        <p:nvSpPr>
          <p:cNvPr id="5" name="object 2">
            <a:extLst>
              <a:ext uri="{FF2B5EF4-FFF2-40B4-BE49-F238E27FC236}">
                <a16:creationId xmlns:a16="http://schemas.microsoft.com/office/drawing/2014/main" id="{D9B8D64F-6632-6F5F-8157-07A1C237DCB4}"/>
              </a:ext>
            </a:extLst>
          </p:cNvPr>
          <p:cNvSpPr txBox="1">
            <a:spLocks/>
          </p:cNvSpPr>
          <p:nvPr/>
        </p:nvSpPr>
        <p:spPr>
          <a:xfrm>
            <a:off x="4349163" y="782018"/>
            <a:ext cx="7637929" cy="566181"/>
          </a:xfrm>
          <a:prstGeom prst="rect">
            <a:avLst/>
          </a:prstGeom>
        </p:spPr>
        <p:txBody>
          <a:bodyPr vert="horz" wrap="square" lIns="0" tIns="12065"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01296" algn="ctr">
              <a:spcBef>
                <a:spcPts val="95"/>
              </a:spcBef>
            </a:pPr>
            <a:r>
              <a:rPr lang="en-US" sz="2000" b="1" dirty="0">
                <a:solidFill>
                  <a:srgbClr val="002060"/>
                </a:solidFill>
                <a:latin typeface="Arial" panose="020B0604020202020204" pitchFamily="34" charset="0"/>
                <a:cs typeface="Arial" panose="020B0604020202020204" pitchFamily="34" charset="0"/>
              </a:rPr>
              <a:t>Project Initiation – Map Showing Geographical Details of Initial Project Area</a:t>
            </a:r>
          </a:p>
        </p:txBody>
      </p:sp>
    </p:spTree>
    <p:extLst>
      <p:ext uri="{BB962C8B-B14F-4D97-AF65-F5344CB8AC3E}">
        <p14:creationId xmlns:p14="http://schemas.microsoft.com/office/powerpoint/2010/main" val="11101599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78CA2-1831-219C-FD31-78F04A3BF46C}"/>
              </a:ext>
            </a:extLst>
          </p:cNvPr>
          <p:cNvSpPr>
            <a:spLocks noGrp="1"/>
          </p:cNvSpPr>
          <p:nvPr>
            <p:ph type="title"/>
          </p:nvPr>
        </p:nvSpPr>
        <p:spPr>
          <a:xfrm>
            <a:off x="520082" y="129263"/>
            <a:ext cx="11470126" cy="548042"/>
          </a:xfrm>
        </p:spPr>
        <p:txBody>
          <a:bodyPr vert="horz" lIns="91440" tIns="45720" rIns="91440" bIns="45720" rtlCol="0" anchor="ctr">
            <a:normAutofit/>
          </a:bodyPr>
          <a:lstStyle/>
          <a:p>
            <a:pPr algn="ctr"/>
            <a:r>
              <a:rPr lang="en-US" sz="2700" dirty="0">
                <a:latin typeface="Arial" panose="020B0604020202020204" pitchFamily="34" charset="0"/>
                <a:cs typeface="Arial" panose="020B0604020202020204" pitchFamily="34" charset="0"/>
              </a:rPr>
              <a:t>Diagrammatic Representation of Data </a:t>
            </a:r>
            <a:endParaRPr lang="en-US" sz="5200" kern="1200" dirty="0">
              <a:solidFill>
                <a:schemeClr val="tx1"/>
              </a:solidFill>
              <a:latin typeface="+mj-lt"/>
              <a:ea typeface="+mj-ea"/>
              <a:cs typeface="+mj-cs"/>
            </a:endParaRPr>
          </a:p>
        </p:txBody>
      </p:sp>
      <p:pic>
        <p:nvPicPr>
          <p:cNvPr id="7" name="Picture 6" descr="A diagram of an elephant&#10;&#10;AI-generated content may be incorrect.">
            <a:extLst>
              <a:ext uri="{FF2B5EF4-FFF2-40B4-BE49-F238E27FC236}">
                <a16:creationId xmlns:a16="http://schemas.microsoft.com/office/drawing/2014/main" id="{49C11681-2898-03D9-33C0-DBA6ABAACFB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520082" y="1330861"/>
            <a:ext cx="3387985" cy="3785732"/>
          </a:xfrm>
          <a:prstGeom prst="rect">
            <a:avLst/>
          </a:prstGeom>
        </p:spPr>
      </p:pic>
      <p:pic>
        <p:nvPicPr>
          <p:cNvPr id="5" name="Picture 4" descr="A diagram of an elephant&#10;&#10;AI-generated content may be incorrect.">
            <a:extLst>
              <a:ext uri="{FF2B5EF4-FFF2-40B4-BE49-F238E27FC236}">
                <a16:creationId xmlns:a16="http://schemas.microsoft.com/office/drawing/2014/main" id="{1E8678BE-587A-D778-17BC-554E643676C5}"/>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3882620" y="1330861"/>
            <a:ext cx="3797536" cy="3939742"/>
          </a:xfrm>
          <a:prstGeom prst="rect">
            <a:avLst/>
          </a:prstGeom>
        </p:spPr>
      </p:pic>
      <p:pic>
        <p:nvPicPr>
          <p:cNvPr id="6" name="Picture 5" descr="A diagram of an elephant&#10;&#10;AI-generated content may be incorrect.">
            <a:extLst>
              <a:ext uri="{FF2B5EF4-FFF2-40B4-BE49-F238E27FC236}">
                <a16:creationId xmlns:a16="http://schemas.microsoft.com/office/drawing/2014/main" id="{5CA75AC4-2D3B-D567-1978-0DD879C8A7BC}"/>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7664819" y="1483888"/>
            <a:ext cx="4325390" cy="3479678"/>
          </a:xfrm>
          <a:prstGeom prst="rect">
            <a:avLst/>
          </a:prstGeom>
        </p:spPr>
      </p:pic>
      <p:sp>
        <p:nvSpPr>
          <p:cNvPr id="8" name="TextBox 7">
            <a:extLst>
              <a:ext uri="{FF2B5EF4-FFF2-40B4-BE49-F238E27FC236}">
                <a16:creationId xmlns:a16="http://schemas.microsoft.com/office/drawing/2014/main" id="{53B5CCB6-7E7C-ED11-7F1C-528221B9F459}"/>
              </a:ext>
            </a:extLst>
          </p:cNvPr>
          <p:cNvSpPr txBox="1"/>
          <p:nvPr/>
        </p:nvSpPr>
        <p:spPr>
          <a:xfrm>
            <a:off x="541649" y="5405086"/>
            <a:ext cx="11647302" cy="646331"/>
          </a:xfrm>
          <a:prstGeom prst="rect">
            <a:avLst/>
          </a:prstGeom>
          <a:solidFill>
            <a:srgbClr val="FFFF00"/>
          </a:solidFill>
        </p:spPr>
        <p:txBody>
          <a:bodyPr wrap="square" rtlCol="0">
            <a:spAutoFit/>
          </a:bodyPr>
          <a:lstStyle/>
          <a:p>
            <a:r>
              <a:rPr lang="en-US" dirty="0">
                <a:highlight>
                  <a:srgbClr val="FFFF00"/>
                </a:highlight>
                <a:latin typeface="Arial" panose="020B0604020202020204" pitchFamily="34" charset="0"/>
                <a:cs typeface="Arial" panose="020B0604020202020204" pitchFamily="34" charset="0"/>
              </a:rPr>
              <a:t>Diagrammatic representation of the elephant helps quickly identify the individual projecting unique characters. Such representation is crucial while radio collaring, which makes clear-cut spotting of the animal. </a:t>
            </a:r>
            <a:endParaRPr lang="en-IN" dirty="0">
              <a:highlight>
                <a:srgbClr val="FFFF00"/>
              </a:highligh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708979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DCFF342-7AEE-73C7-AB33-0A97C64F66F9}"/>
              </a:ext>
            </a:extLst>
          </p:cNvPr>
          <p:cNvSpPr>
            <a:spLocks noGrp="1"/>
          </p:cNvSpPr>
          <p:nvPr>
            <p:ph idx="1"/>
          </p:nvPr>
        </p:nvSpPr>
        <p:spPr>
          <a:xfrm>
            <a:off x="181481" y="1364449"/>
            <a:ext cx="3407797" cy="4351338"/>
          </a:xfrm>
          <a:solidFill>
            <a:schemeClr val="accent6">
              <a:lumMod val="20000"/>
              <a:lumOff val="80000"/>
            </a:schemeClr>
          </a:solidFill>
        </p:spPr>
        <p:txBody>
          <a:bodyPr/>
          <a:lstStyle/>
          <a:p>
            <a:pPr marL="0" indent="0">
              <a:buNone/>
            </a:pPr>
            <a:r>
              <a:rPr lang="en-US" sz="1800" dirty="0">
                <a:latin typeface="Arial" panose="020B0604020202020204" pitchFamily="34" charset="0"/>
                <a:cs typeface="Arial" panose="020B0604020202020204" pitchFamily="34" charset="0"/>
              </a:rPr>
              <a:t>Age Group: Prime Adult:</a:t>
            </a:r>
          </a:p>
          <a:p>
            <a:pPr marL="0" indent="0">
              <a:buNone/>
            </a:pPr>
            <a:r>
              <a:rPr lang="en-US" sz="1800" dirty="0">
                <a:latin typeface="Arial" panose="020B0604020202020204" pitchFamily="34" charset="0"/>
                <a:cs typeface="Arial" panose="020B0604020202020204" pitchFamily="34" charset="0"/>
              </a:rPr>
              <a:t>Above Age 30 Years </a:t>
            </a:r>
          </a:p>
          <a:p>
            <a:pPr marL="0" indent="0">
              <a:buNone/>
            </a:pPr>
            <a:endParaRPr lang="en-US" sz="1800" dirty="0">
              <a:latin typeface="Arial" panose="020B0604020202020204" pitchFamily="34" charset="0"/>
              <a:cs typeface="Arial" panose="020B0604020202020204" pitchFamily="34" charset="0"/>
            </a:endParaRPr>
          </a:p>
          <a:p>
            <a:pPr marL="0" indent="0">
              <a:buNone/>
            </a:pPr>
            <a:r>
              <a:rPr lang="en-US" sz="1800" dirty="0">
                <a:latin typeface="Arial" panose="020B0604020202020204" pitchFamily="34" charset="0"/>
                <a:cs typeface="Arial" panose="020B0604020202020204" pitchFamily="34" charset="0"/>
              </a:rPr>
              <a:t>Sex: Male</a:t>
            </a:r>
          </a:p>
          <a:p>
            <a:pPr marL="0" indent="0">
              <a:buNone/>
            </a:pPr>
            <a:endParaRPr lang="en-US" sz="1800" dirty="0">
              <a:latin typeface="Arial" panose="020B0604020202020204" pitchFamily="34" charset="0"/>
              <a:cs typeface="Arial" panose="020B0604020202020204" pitchFamily="34" charset="0"/>
            </a:endParaRPr>
          </a:p>
          <a:p>
            <a:pPr marL="0" indent="0">
              <a:buNone/>
            </a:pPr>
            <a:r>
              <a:rPr lang="en-US" sz="1800" dirty="0">
                <a:latin typeface="Arial" panose="020B0604020202020204" pitchFamily="34" charset="0"/>
                <a:cs typeface="Arial" panose="020B0604020202020204" pitchFamily="34" charset="0"/>
              </a:rPr>
              <a:t>Footprint Perimeter: 154 CM</a:t>
            </a:r>
          </a:p>
          <a:p>
            <a:pPr marL="0" indent="0">
              <a:buNone/>
            </a:pPr>
            <a:endParaRPr lang="en-US" sz="1800" dirty="0">
              <a:latin typeface="Arial" panose="020B0604020202020204" pitchFamily="34" charset="0"/>
              <a:cs typeface="Arial" panose="020B0604020202020204" pitchFamily="34" charset="0"/>
            </a:endParaRPr>
          </a:p>
          <a:p>
            <a:pPr marL="0" indent="0">
              <a:buNone/>
            </a:pPr>
            <a:r>
              <a:rPr lang="en-US" sz="1800" dirty="0">
                <a:latin typeface="Arial" panose="020B0604020202020204" pitchFamily="34" charset="0"/>
                <a:cs typeface="Arial" panose="020B0604020202020204" pitchFamily="34" charset="0"/>
              </a:rPr>
              <a:t>Approximate Height:</a:t>
            </a:r>
          </a:p>
          <a:p>
            <a:pPr marL="0" indent="0">
              <a:buNone/>
            </a:pPr>
            <a:r>
              <a:rPr lang="en-US" sz="1800" dirty="0">
                <a:latin typeface="Arial" panose="020B0604020202020204" pitchFamily="34" charset="0"/>
                <a:cs typeface="Arial" panose="020B0604020202020204" pitchFamily="34" charset="0"/>
              </a:rPr>
              <a:t>10 to 10.5 Feet </a:t>
            </a:r>
          </a:p>
          <a:p>
            <a:pPr marL="0" indent="0">
              <a:buNone/>
            </a:pPr>
            <a:endParaRPr lang="en-US" dirty="0"/>
          </a:p>
          <a:p>
            <a:pPr marL="0" indent="0">
              <a:buNone/>
            </a:pPr>
            <a:endParaRPr lang="en-IN" dirty="0"/>
          </a:p>
        </p:txBody>
      </p:sp>
      <p:pic>
        <p:nvPicPr>
          <p:cNvPr id="5" name="Content Placeholder 4" descr="An elephant walking on a road&#10;&#10;AI-generated content may be incorrect.">
            <a:extLst>
              <a:ext uri="{FF2B5EF4-FFF2-40B4-BE49-F238E27FC236}">
                <a16:creationId xmlns:a16="http://schemas.microsoft.com/office/drawing/2014/main" id="{9B05E09D-A1B5-273B-324E-A638C37D4E02}"/>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3589278" y="166978"/>
            <a:ext cx="8344968" cy="6384898"/>
          </a:xfrm>
          <a:prstGeom prst="rect">
            <a:avLst/>
          </a:prstGeom>
        </p:spPr>
      </p:pic>
    </p:spTree>
    <p:extLst>
      <p:ext uri="{BB962C8B-B14F-4D97-AF65-F5344CB8AC3E}">
        <p14:creationId xmlns:p14="http://schemas.microsoft.com/office/powerpoint/2010/main" val="3063841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D8020-FAA4-DCC9-F93C-5B7CDFC4DAAE}"/>
              </a:ext>
            </a:extLst>
          </p:cNvPr>
          <p:cNvSpPr>
            <a:spLocks noGrp="1"/>
          </p:cNvSpPr>
          <p:nvPr>
            <p:ph type="title"/>
          </p:nvPr>
        </p:nvSpPr>
        <p:spPr>
          <a:xfrm>
            <a:off x="838200" y="365125"/>
            <a:ext cx="10515600" cy="518539"/>
          </a:xfrm>
        </p:spPr>
        <p:txBody>
          <a:bodyPr>
            <a:normAutofit/>
          </a:bodyPr>
          <a:lstStyle/>
          <a:p>
            <a:pPr algn="ctr"/>
            <a:r>
              <a:rPr lang="en-IN" sz="2800" dirty="0">
                <a:effectLst/>
                <a:latin typeface="Arial" panose="020B0604020202020204" pitchFamily="34" charset="0"/>
                <a:ea typeface="Times New Roman" panose="02020603050405020304" pitchFamily="18" charset="0"/>
                <a:cs typeface="Arial" panose="020B0604020202020204" pitchFamily="34" charset="0"/>
              </a:rPr>
              <a:t>Key Outcomes</a:t>
            </a:r>
            <a:endParaRPr lang="en-IN" sz="2800" dirty="0">
              <a:latin typeface="Arial" panose="020B0604020202020204" pitchFamily="34" charset="0"/>
              <a:cs typeface="Arial" panose="020B0604020202020204" pitchFamily="34" charset="0"/>
            </a:endParaRPr>
          </a:p>
        </p:txBody>
      </p:sp>
      <p:graphicFrame>
        <p:nvGraphicFramePr>
          <p:cNvPr id="4" name="Diagram 3">
            <a:extLst>
              <a:ext uri="{FF2B5EF4-FFF2-40B4-BE49-F238E27FC236}">
                <a16:creationId xmlns:a16="http://schemas.microsoft.com/office/drawing/2014/main" id="{AFF49DAA-6897-0755-4757-3AD9928E25FB}"/>
              </a:ext>
            </a:extLst>
          </p:cNvPr>
          <p:cNvGraphicFramePr/>
          <p:nvPr>
            <p:extLst>
              <p:ext uri="{D42A27DB-BD31-4B8C-83A1-F6EECF244321}">
                <p14:modId xmlns:p14="http://schemas.microsoft.com/office/powerpoint/2010/main" val="3356540647"/>
              </p:ext>
            </p:extLst>
          </p:nvPr>
        </p:nvGraphicFramePr>
        <p:xfrm>
          <a:off x="384201" y="1206394"/>
          <a:ext cx="6316275" cy="47103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Chart 5">
            <a:extLst>
              <a:ext uri="{FF2B5EF4-FFF2-40B4-BE49-F238E27FC236}">
                <a16:creationId xmlns:a16="http://schemas.microsoft.com/office/drawing/2014/main" id="{84E3468D-3542-1113-A6E4-6B85EC8EF106}"/>
              </a:ext>
            </a:extLst>
          </p:cNvPr>
          <p:cNvGraphicFramePr>
            <a:graphicFrameLocks/>
          </p:cNvGraphicFramePr>
          <p:nvPr>
            <p:extLst>
              <p:ext uri="{D42A27DB-BD31-4B8C-83A1-F6EECF244321}">
                <p14:modId xmlns:p14="http://schemas.microsoft.com/office/powerpoint/2010/main" val="921048232"/>
              </p:ext>
            </p:extLst>
          </p:nvPr>
        </p:nvGraphicFramePr>
        <p:xfrm>
          <a:off x="6700476" y="1439795"/>
          <a:ext cx="5305185" cy="447691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3661482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7BDAC5B6-20CE-447F-8BA1-F2274AC7A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1D22B31-BF8F-446B-9009-8A251FB177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3094406 w 12192000"/>
              <a:gd name="connsiteY0" fmla="*/ 283966 h 6858000"/>
              <a:gd name="connsiteX1" fmla="*/ 3038833 w 12192000"/>
              <a:gd name="connsiteY1" fmla="*/ 309661 h 6858000"/>
              <a:gd name="connsiteX2" fmla="*/ 3348384 w 12192000"/>
              <a:gd name="connsiteY2" fmla="*/ 406000 h 6858000"/>
              <a:gd name="connsiteX3" fmla="*/ 2864309 w 12192000"/>
              <a:gd name="connsiteY3" fmla="*/ 355295 h 6858000"/>
              <a:gd name="connsiteX4" fmla="*/ 2856039 w 12192000"/>
              <a:gd name="connsiteY4" fmla="*/ 388058 h 6858000"/>
              <a:gd name="connsiteX5" fmla="*/ 3405794 w 12192000"/>
              <a:gd name="connsiteY5" fmla="*/ 512089 h 6858000"/>
              <a:gd name="connsiteX6" fmla="*/ 3356651 w 12192000"/>
              <a:gd name="connsiteY6" fmla="*/ 531204 h 6858000"/>
              <a:gd name="connsiteX7" fmla="*/ 3064552 w 12192000"/>
              <a:gd name="connsiteY7" fmla="*/ 483228 h 6858000"/>
              <a:gd name="connsiteX8" fmla="*/ 3005765 w 12192000"/>
              <a:gd name="connsiteY8" fmla="*/ 495708 h 6858000"/>
              <a:gd name="connsiteX9" fmla="*/ 3034700 w 12192000"/>
              <a:gd name="connsiteY9" fmla="*/ 553823 h 6858000"/>
              <a:gd name="connsiteX10" fmla="*/ 3161459 w 12192000"/>
              <a:gd name="connsiteY10" fmla="*/ 576445 h 6858000"/>
              <a:gd name="connsiteX11" fmla="*/ 3358949 w 12192000"/>
              <a:gd name="connsiteY11" fmla="*/ 712961 h 6858000"/>
              <a:gd name="connsiteX12" fmla="*/ 3059960 w 12192000"/>
              <a:gd name="connsiteY12" fmla="*/ 696576 h 6858000"/>
              <a:gd name="connsiteX13" fmla="*/ 3007143 w 12192000"/>
              <a:gd name="connsiteY13" fmla="*/ 729732 h 6858000"/>
              <a:gd name="connsiteX14" fmla="*/ 2986935 w 12192000"/>
              <a:gd name="connsiteY14" fmla="*/ 772635 h 6858000"/>
              <a:gd name="connsiteX15" fmla="*/ 2871197 w 12192000"/>
              <a:gd name="connsiteY15" fmla="*/ 808127 h 6858000"/>
              <a:gd name="connsiteX16" fmla="*/ 3053071 w 12192000"/>
              <a:gd name="connsiteY16" fmla="*/ 847913 h 6858000"/>
              <a:gd name="connsiteX17" fmla="*/ 2858796 w 12192000"/>
              <a:gd name="connsiteY17" fmla="*/ 847913 h 6858000"/>
              <a:gd name="connsiteX18" fmla="*/ 2635588 w 12192000"/>
              <a:gd name="connsiteY18" fmla="*/ 820611 h 6858000"/>
              <a:gd name="connsiteX19" fmla="*/ 2397683 w 12192000"/>
              <a:gd name="connsiteY19" fmla="*/ 829190 h 6858000"/>
              <a:gd name="connsiteX20" fmla="*/ 1921874 w 12192000"/>
              <a:gd name="connsiteY20" fmla="*/ 778877 h 6858000"/>
              <a:gd name="connsiteX21" fmla="*/ 1695450 w 12192000"/>
              <a:gd name="connsiteY21" fmla="*/ 782386 h 6858000"/>
              <a:gd name="connsiteX22" fmla="*/ 2954324 w 12192000"/>
              <a:gd name="connsiteY22" fmla="*/ 1120940 h 6858000"/>
              <a:gd name="connsiteX23" fmla="*/ 2890028 w 12192000"/>
              <a:gd name="connsiteY23" fmla="*/ 1195435 h 6858000"/>
              <a:gd name="connsiteX24" fmla="*/ 3153652 w 12192000"/>
              <a:gd name="connsiteY24" fmla="*/ 1276563 h 6858000"/>
              <a:gd name="connsiteX25" fmla="*/ 3218410 w 12192000"/>
              <a:gd name="connsiteY25" fmla="*/ 1356911 h 6858000"/>
              <a:gd name="connsiteX26" fmla="*/ 3137118 w 12192000"/>
              <a:gd name="connsiteY26" fmla="*/ 1349891 h 6858000"/>
              <a:gd name="connsiteX27" fmla="*/ 3067309 w 12192000"/>
              <a:gd name="connsiteY27" fmla="*/ 1365102 h 6858000"/>
              <a:gd name="connsiteX28" fmla="*/ 3096243 w 12192000"/>
              <a:gd name="connsiteY28" fmla="*/ 1467292 h 6858000"/>
              <a:gd name="connsiteX29" fmla="*/ 3468716 w 12192000"/>
              <a:gd name="connsiteY29" fmla="*/ 1599125 h 6858000"/>
              <a:gd name="connsiteX30" fmla="*/ 3502241 w 12192000"/>
              <a:gd name="connsiteY30" fmla="*/ 1642029 h 6858000"/>
              <a:gd name="connsiteX31" fmla="*/ 3457692 w 12192000"/>
              <a:gd name="connsiteY31" fmla="*/ 1672453 h 6858000"/>
              <a:gd name="connsiteX32" fmla="*/ 3337362 w 12192000"/>
              <a:gd name="connsiteY32" fmla="*/ 1688053 h 6858000"/>
              <a:gd name="connsiteX33" fmla="*/ 3505915 w 12192000"/>
              <a:gd name="connsiteY33" fmla="*/ 1834318 h 6858000"/>
              <a:gd name="connsiteX34" fmla="*/ 3567458 w 12192000"/>
              <a:gd name="connsiteY34" fmla="*/ 1874880 h 6858000"/>
              <a:gd name="connsiteX35" fmla="*/ 3672634 w 12192000"/>
              <a:gd name="connsiteY35" fmla="*/ 1937678 h 6858000"/>
              <a:gd name="connsiteX36" fmla="*/ 3674470 w 12192000"/>
              <a:gd name="connsiteY36" fmla="*/ 1956789 h 6858000"/>
              <a:gd name="connsiteX37" fmla="*/ 3531176 w 12192000"/>
              <a:gd name="connsiteY37" fmla="*/ 2024266 h 6858000"/>
              <a:gd name="connsiteX38" fmla="*/ 3272604 w 12192000"/>
              <a:gd name="connsiteY38" fmla="*/ 2005933 h 6858000"/>
              <a:gd name="connsiteX39" fmla="*/ 3654720 w 12192000"/>
              <a:gd name="connsiteY39" fmla="*/ 2106564 h 6858000"/>
              <a:gd name="connsiteX40" fmla="*/ 2417892 w 12192000"/>
              <a:gd name="connsiteY40" fmla="*/ 1866690 h 6858000"/>
              <a:gd name="connsiteX41" fmla="*/ 2496888 w 12192000"/>
              <a:gd name="connsiteY41" fmla="*/ 1929487 h 6858000"/>
              <a:gd name="connsiteX42" fmla="*/ 2929526 w 12192000"/>
              <a:gd name="connsiteY42" fmla="*/ 2094862 h 6858000"/>
              <a:gd name="connsiteX43" fmla="*/ 3052152 w 12192000"/>
              <a:gd name="connsiteY43" fmla="*/ 2198613 h 6858000"/>
              <a:gd name="connsiteX44" fmla="*/ 3180748 w 12192000"/>
              <a:gd name="connsiteY44" fmla="*/ 2255948 h 6858000"/>
              <a:gd name="connsiteX45" fmla="*/ 3361244 w 12192000"/>
              <a:gd name="connsiteY45" fmla="*/ 2254777 h 6858000"/>
              <a:gd name="connsiteX46" fmla="*/ 3489382 w 12192000"/>
              <a:gd name="connsiteY46" fmla="*/ 2342926 h 6858000"/>
              <a:gd name="connsiteX47" fmla="*/ 3355733 w 12192000"/>
              <a:gd name="connsiteY47" fmla="*/ 2361649 h 6858000"/>
              <a:gd name="connsiteX48" fmla="*/ 3199121 w 12192000"/>
              <a:gd name="connsiteY48" fmla="*/ 2347216 h 6858000"/>
              <a:gd name="connsiteX49" fmla="*/ 2861091 w 12192000"/>
              <a:gd name="connsiteY49" fmla="*/ 2351896 h 6858000"/>
              <a:gd name="connsiteX50" fmla="*/ 2667278 w 12192000"/>
              <a:gd name="connsiteY50" fmla="*/ 2369058 h 6858000"/>
              <a:gd name="connsiteX51" fmla="*/ 2221781 w 12192000"/>
              <a:gd name="connsiteY51" fmla="*/ 2339805 h 6858000"/>
              <a:gd name="connsiteX52" fmla="*/ 2247961 w 12192000"/>
              <a:gd name="connsiteY52" fmla="*/ 2414693 h 6858000"/>
              <a:gd name="connsiteX53" fmla="*/ 2231425 w 12192000"/>
              <a:gd name="connsiteY53" fmla="*/ 2479828 h 6858000"/>
              <a:gd name="connsiteX54" fmla="*/ 2224996 w 12192000"/>
              <a:gd name="connsiteY54" fmla="*/ 2621414 h 6858000"/>
              <a:gd name="connsiteX55" fmla="*/ 2229131 w 12192000"/>
              <a:gd name="connsiteY55" fmla="*/ 2644426 h 6858000"/>
              <a:gd name="connsiteX56" fmla="*/ 2129466 w 12192000"/>
              <a:gd name="connsiteY56" fmla="*/ 2659247 h 6858000"/>
              <a:gd name="connsiteX57" fmla="*/ 2723312 w 12192000"/>
              <a:gd name="connsiteY57" fmla="*/ 2953726 h 6858000"/>
              <a:gd name="connsiteX58" fmla="*/ 2326496 w 12192000"/>
              <a:gd name="connsiteY58" fmla="*/ 2878838 h 6858000"/>
              <a:gd name="connsiteX59" fmla="*/ 2272759 w 12192000"/>
              <a:gd name="connsiteY59" fmla="*/ 3002480 h 6858000"/>
              <a:gd name="connsiteX60" fmla="*/ 2459226 w 12192000"/>
              <a:gd name="connsiteY60" fmla="*/ 3112471 h 6858000"/>
              <a:gd name="connsiteX61" fmla="*/ 2528117 w 12192000"/>
              <a:gd name="connsiteY61" fmla="*/ 3330111 h 6858000"/>
              <a:gd name="connsiteX62" fmla="*/ 2494590 w 12192000"/>
              <a:gd name="connsiteY62" fmla="*/ 3529029 h 6858000"/>
              <a:gd name="connsiteX63" fmla="*/ 2414677 w 12192000"/>
              <a:gd name="connsiteY63" fmla="*/ 3592215 h 6858000"/>
              <a:gd name="connsiteX64" fmla="*/ 2298940 w 12192000"/>
              <a:gd name="connsiteY64" fmla="*/ 3705716 h 6858000"/>
              <a:gd name="connsiteX65" fmla="*/ 2227294 w 12192000"/>
              <a:gd name="connsiteY65" fmla="*/ 3775921 h 6858000"/>
              <a:gd name="connsiteX66" fmla="*/ 1978366 w 12192000"/>
              <a:gd name="connsiteY66" fmla="*/ 3748620 h 6858000"/>
              <a:gd name="connsiteX67" fmla="*/ 2310421 w 12192000"/>
              <a:gd name="connsiteY67" fmla="*/ 3926868 h 6858000"/>
              <a:gd name="connsiteX68" fmla="*/ 2041285 w 12192000"/>
              <a:gd name="connsiteY68" fmla="*/ 3904635 h 6858000"/>
              <a:gd name="connsiteX69" fmla="*/ 1953565 w 12192000"/>
              <a:gd name="connsiteY69" fmla="*/ 3917116 h 6858000"/>
              <a:gd name="connsiteX70" fmla="*/ 2003623 w 12192000"/>
              <a:gd name="connsiteY70" fmla="*/ 3974842 h 6858000"/>
              <a:gd name="connsiteX71" fmla="*/ 2201114 w 12192000"/>
              <a:gd name="connsiteY71" fmla="*/ 4072742 h 6858000"/>
              <a:gd name="connsiteX72" fmla="*/ 2608032 w 12192000"/>
              <a:gd name="connsiteY72" fmla="*/ 4337967 h 6858000"/>
              <a:gd name="connsiteX73" fmla="*/ 2213973 w 12192000"/>
              <a:gd name="connsiteY73" fmla="*/ 4216277 h 6858000"/>
              <a:gd name="connsiteX74" fmla="*/ 2629158 w 12192000"/>
              <a:gd name="connsiteY74" fmla="*/ 4488911 h 6858000"/>
              <a:gd name="connsiteX75" fmla="*/ 2721471 w 12192000"/>
              <a:gd name="connsiteY75" fmla="*/ 4579399 h 6858000"/>
              <a:gd name="connsiteX76" fmla="*/ 2907939 w 12192000"/>
              <a:gd name="connsiteY76" fmla="*/ 4804062 h 6858000"/>
              <a:gd name="connsiteX77" fmla="*/ 2898753 w 12192000"/>
              <a:gd name="connsiteY77" fmla="*/ 4829414 h 6858000"/>
              <a:gd name="connsiteX78" fmla="*/ 2683352 w 12192000"/>
              <a:gd name="connsiteY78" fmla="*/ 4793141 h 6858000"/>
              <a:gd name="connsiteX79" fmla="*/ 2962594 w 12192000"/>
              <a:gd name="connsiteY79" fmla="*/ 4981920 h 6858000"/>
              <a:gd name="connsiteX80" fmla="*/ 3251019 w 12192000"/>
              <a:gd name="connsiteY80" fmla="*/ 5127012 h 6858000"/>
              <a:gd name="connsiteX81" fmla="*/ 3046180 w 12192000"/>
              <a:gd name="connsiteY81" fmla="*/ 5104781 h 6858000"/>
              <a:gd name="connsiteX82" fmla="*/ 2764646 w 12192000"/>
              <a:gd name="connsiteY82" fmla="*/ 5021703 h 6858000"/>
              <a:gd name="connsiteX83" fmla="*/ 2666820 w 12192000"/>
              <a:gd name="connsiteY83" fmla="*/ 5052905 h 6858000"/>
              <a:gd name="connsiteX84" fmla="*/ 2933657 w 12192000"/>
              <a:gd name="connsiteY84" fmla="*/ 5190198 h 6858000"/>
              <a:gd name="connsiteX85" fmla="*/ 3086598 w 12192000"/>
              <a:gd name="connsiteY85" fmla="*/ 5253776 h 6858000"/>
              <a:gd name="connsiteX86" fmla="*/ 3147680 w 12192000"/>
              <a:gd name="connsiteY86" fmla="*/ 5302531 h 6858000"/>
              <a:gd name="connsiteX87" fmla="*/ 3322204 w 12192000"/>
              <a:gd name="connsiteY87" fmla="*/ 5476487 h 6858000"/>
              <a:gd name="connsiteX88" fmla="*/ 3834758 w 12192000"/>
              <a:gd name="connsiteY88" fmla="*/ 5666434 h 6858000"/>
              <a:gd name="connsiteX89" fmla="*/ 4314240 w 12192000"/>
              <a:gd name="connsiteY89" fmla="*/ 5902409 h 6858000"/>
              <a:gd name="connsiteX90" fmla="*/ 4688552 w 12192000"/>
              <a:gd name="connsiteY90" fmla="*/ 6049453 h 6858000"/>
              <a:gd name="connsiteX91" fmla="*/ 5634660 w 12192000"/>
              <a:gd name="connsiteY91" fmla="*/ 6238620 h 6858000"/>
              <a:gd name="connsiteX92" fmla="*/ 9222980 w 12192000"/>
              <a:gd name="connsiteY92" fmla="*/ 4955397 h 6858000"/>
              <a:gd name="connsiteX93" fmla="*/ 9268448 w 12192000"/>
              <a:gd name="connsiteY93" fmla="*/ 4917173 h 6858000"/>
              <a:gd name="connsiteX94" fmla="*/ 9442512 w 12192000"/>
              <a:gd name="connsiteY94" fmla="*/ 4773251 h 6858000"/>
              <a:gd name="connsiteX95" fmla="*/ 9590400 w 12192000"/>
              <a:gd name="connsiteY95" fmla="*/ 4643756 h 6858000"/>
              <a:gd name="connsiteX96" fmla="*/ 9513242 w 12192000"/>
              <a:gd name="connsiteY96" fmla="*/ 4600073 h 6858000"/>
              <a:gd name="connsiteX97" fmla="*/ 9617498 w 12192000"/>
              <a:gd name="connsiteY97" fmla="*/ 4476430 h 6858000"/>
              <a:gd name="connsiteX98" fmla="*/ 9949094 w 12192000"/>
              <a:gd name="connsiteY98" fmla="*/ 4095364 h 6858000"/>
              <a:gd name="connsiteX99" fmla="*/ 10094686 w 12192000"/>
              <a:gd name="connsiteY99" fmla="*/ 4011507 h 6858000"/>
              <a:gd name="connsiteX100" fmla="*/ 10271967 w 12192000"/>
              <a:gd name="connsiteY100" fmla="*/ 3800497 h 6858000"/>
              <a:gd name="connsiteX101" fmla="*/ 10297226 w 12192000"/>
              <a:gd name="connsiteY101" fmla="*/ 3751742 h 6858000"/>
              <a:gd name="connsiteX102" fmla="*/ 10260943 w 12192000"/>
              <a:gd name="connsiteY102" fmla="*/ 3689723 h 6858000"/>
              <a:gd name="connsiteX103" fmla="*/ 10233847 w 12192000"/>
              <a:gd name="connsiteY103" fmla="*/ 3627319 h 6858000"/>
              <a:gd name="connsiteX104" fmla="*/ 10269209 w 12192000"/>
              <a:gd name="connsiteY104" fmla="*/ 3608986 h 6858000"/>
              <a:gd name="connsiteX105" fmla="*/ 10496550 w 12192000"/>
              <a:gd name="connsiteY105" fmla="*/ 3577393 h 6858000"/>
              <a:gd name="connsiteX106" fmla="*/ 10364738 w 12192000"/>
              <a:gd name="connsiteY106" fmla="*/ 3458823 h 6858000"/>
              <a:gd name="connsiteX107" fmla="*/ 10132346 w 12192000"/>
              <a:gd name="connsiteY107" fmla="*/ 3282137 h 6858000"/>
              <a:gd name="connsiteX108" fmla="*/ 10026712 w 12192000"/>
              <a:gd name="connsiteY108" fmla="*/ 3156543 h 6858000"/>
              <a:gd name="connsiteX109" fmla="*/ 10014312 w 12192000"/>
              <a:gd name="connsiteY109" fmla="*/ 3044213 h 6858000"/>
              <a:gd name="connsiteX110" fmla="*/ 9806718 w 12192000"/>
              <a:gd name="connsiteY110" fmla="*/ 2977907 h 6858000"/>
              <a:gd name="connsiteX111" fmla="*/ 10001912 w 12192000"/>
              <a:gd name="connsiteY111" fmla="*/ 2740374 h 6858000"/>
              <a:gd name="connsiteX112" fmla="*/ 10021662 w 12192000"/>
              <a:gd name="connsiteY112" fmla="*/ 2691231 h 6858000"/>
              <a:gd name="connsiteX113" fmla="*/ 9904546 w 12192000"/>
              <a:gd name="connsiteY113" fmla="*/ 2515322 h 6858000"/>
              <a:gd name="connsiteX114" fmla="*/ 9885256 w 12192000"/>
              <a:gd name="connsiteY114" fmla="*/ 2487240 h 6858000"/>
              <a:gd name="connsiteX115" fmla="*/ 9842085 w 12192000"/>
              <a:gd name="connsiteY115" fmla="*/ 2431074 h 6858000"/>
              <a:gd name="connsiteX116" fmla="*/ 9718078 w 12192000"/>
              <a:gd name="connsiteY116" fmla="*/ 2417424 h 6858000"/>
              <a:gd name="connsiteX117" fmla="*/ 9782378 w 12192000"/>
              <a:gd name="connsiteY117" fmla="*/ 2377641 h 6858000"/>
              <a:gd name="connsiteX118" fmla="*/ 9907302 w 12192000"/>
              <a:gd name="connsiteY118" fmla="*/ 2243078 h 6858000"/>
              <a:gd name="connsiteX119" fmla="*/ 9824171 w 12192000"/>
              <a:gd name="connsiteY119" fmla="*/ 2114365 h 6858000"/>
              <a:gd name="connsiteX120" fmla="*/ 9818662 w 12192000"/>
              <a:gd name="connsiteY120" fmla="*/ 2043377 h 6858000"/>
              <a:gd name="connsiteX121" fmla="*/ 9958740 w 12192000"/>
              <a:gd name="connsiteY121" fmla="*/ 1952499 h 6858000"/>
              <a:gd name="connsiteX122" fmla="*/ 10064374 w 12192000"/>
              <a:gd name="connsiteY122" fmla="*/ 1916615 h 6858000"/>
              <a:gd name="connsiteX123" fmla="*/ 10113055 w 12192000"/>
              <a:gd name="connsiteY123" fmla="*/ 1865131 h 6858000"/>
              <a:gd name="connsiteX124" fmla="*/ 10055646 w 12192000"/>
              <a:gd name="connsiteY124" fmla="*/ 1822227 h 6858000"/>
              <a:gd name="connsiteX125" fmla="*/ 9800748 w 12192000"/>
              <a:gd name="connsiteY125" fmla="*/ 1720036 h 6858000"/>
              <a:gd name="connsiteX126" fmla="*/ 9938071 w 12192000"/>
              <a:gd name="connsiteY126" fmla="*/ 1634617 h 6858000"/>
              <a:gd name="connsiteX127" fmla="*/ 9220224 w 12192000"/>
              <a:gd name="connsiteY127" fmla="*/ 1231709 h 6858000"/>
              <a:gd name="connsiteX128" fmla="*/ 9133419 w 12192000"/>
              <a:gd name="connsiteY128" fmla="*/ 1170083 h 6858000"/>
              <a:gd name="connsiteX129" fmla="*/ 8672768 w 12192000"/>
              <a:gd name="connsiteY129" fmla="*/ 1020699 h 6858000"/>
              <a:gd name="connsiteX130" fmla="*/ 8198797 w 12192000"/>
              <a:gd name="connsiteY130" fmla="*/ 915000 h 6858000"/>
              <a:gd name="connsiteX131" fmla="*/ 8528095 w 12192000"/>
              <a:gd name="connsiteY131" fmla="*/ 691898 h 6858000"/>
              <a:gd name="connsiteX132" fmla="*/ 8025190 w 12192000"/>
              <a:gd name="connsiteY132" fmla="*/ 640021 h 6858000"/>
              <a:gd name="connsiteX133" fmla="*/ 7976047 w 12192000"/>
              <a:gd name="connsiteY133" fmla="*/ 641584 h 6858000"/>
              <a:gd name="connsiteX134" fmla="*/ 6988604 w 12192000"/>
              <a:gd name="connsiteY134" fmla="*/ 607260 h 6858000"/>
              <a:gd name="connsiteX135" fmla="*/ 5573116 w 12192000"/>
              <a:gd name="connsiteY135" fmla="*/ 493368 h 6858000"/>
              <a:gd name="connsiteX136" fmla="*/ 4401503 w 12192000"/>
              <a:gd name="connsiteY136" fmla="*/ 425112 h 6858000"/>
              <a:gd name="connsiteX137" fmla="*/ 3154109 w 12192000"/>
              <a:gd name="connsiteY137" fmla="*/ 292499 h 6858000"/>
              <a:gd name="connsiteX138" fmla="*/ 3094406 w 12192000"/>
              <a:gd name="connsiteY138" fmla="*/ 283966 h 6858000"/>
              <a:gd name="connsiteX139" fmla="*/ 0 w 12192000"/>
              <a:gd name="connsiteY139" fmla="*/ 0 h 6858000"/>
              <a:gd name="connsiteX140" fmla="*/ 12192000 w 12192000"/>
              <a:gd name="connsiteY140" fmla="*/ 0 h 6858000"/>
              <a:gd name="connsiteX141" fmla="*/ 12192000 w 12192000"/>
              <a:gd name="connsiteY141" fmla="*/ 6858000 h 6858000"/>
              <a:gd name="connsiteX142" fmla="*/ 0 w 12192000"/>
              <a:gd name="connsiteY14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2192000" h="6858000">
                <a:moveTo>
                  <a:pt x="3094406" y="283966"/>
                </a:moveTo>
                <a:cubicBezTo>
                  <a:pt x="3074312" y="283528"/>
                  <a:pt x="3054907" y="288795"/>
                  <a:pt x="3038833" y="309661"/>
                </a:cubicBezTo>
                <a:cubicBezTo>
                  <a:pt x="3124259" y="364657"/>
                  <a:pt x="3233105" y="343983"/>
                  <a:pt x="3348384" y="406000"/>
                </a:cubicBezTo>
                <a:cubicBezTo>
                  <a:pt x="3161001" y="386497"/>
                  <a:pt x="3012653" y="370896"/>
                  <a:pt x="2864309" y="355295"/>
                </a:cubicBezTo>
                <a:cubicBezTo>
                  <a:pt x="2861553" y="366216"/>
                  <a:pt x="2858796" y="377136"/>
                  <a:pt x="2856039" y="388058"/>
                </a:cubicBezTo>
                <a:cubicBezTo>
                  <a:pt x="3045722" y="411070"/>
                  <a:pt x="3221166" y="470356"/>
                  <a:pt x="3405794" y="512089"/>
                </a:cubicBezTo>
                <a:cubicBezTo>
                  <a:pt x="3388799" y="537835"/>
                  <a:pt x="3371808" y="532763"/>
                  <a:pt x="3356651" y="531204"/>
                </a:cubicBezTo>
                <a:cubicBezTo>
                  <a:pt x="3257907" y="521062"/>
                  <a:pt x="3159164" y="510922"/>
                  <a:pt x="3064552" y="483228"/>
                </a:cubicBezTo>
                <a:cubicBezTo>
                  <a:pt x="3043427" y="476987"/>
                  <a:pt x="3017704" y="476987"/>
                  <a:pt x="3005765" y="495708"/>
                </a:cubicBezTo>
                <a:cubicBezTo>
                  <a:pt x="2988771" y="522231"/>
                  <a:pt x="3013113" y="539393"/>
                  <a:pt x="3034700" y="553823"/>
                </a:cubicBezTo>
                <a:cubicBezTo>
                  <a:pt x="3072360" y="578787"/>
                  <a:pt x="3117827" y="571767"/>
                  <a:pt x="3161459" y="576445"/>
                </a:cubicBezTo>
                <a:cubicBezTo>
                  <a:pt x="3277655" y="588537"/>
                  <a:pt x="3333228" y="626370"/>
                  <a:pt x="3358949" y="712961"/>
                </a:cubicBezTo>
                <a:cubicBezTo>
                  <a:pt x="3256987" y="677857"/>
                  <a:pt x="3158703" y="721151"/>
                  <a:pt x="3059960" y="696576"/>
                </a:cubicBezTo>
                <a:cubicBezTo>
                  <a:pt x="3034240" y="690338"/>
                  <a:pt x="2993364" y="699698"/>
                  <a:pt x="3007143" y="729732"/>
                </a:cubicBezTo>
                <a:cubicBezTo>
                  <a:pt x="3020003" y="757814"/>
                  <a:pt x="3062716" y="778096"/>
                  <a:pt x="2986935" y="772635"/>
                </a:cubicBezTo>
                <a:cubicBezTo>
                  <a:pt x="2932740" y="768735"/>
                  <a:pt x="2826647" y="800329"/>
                  <a:pt x="2871197" y="808127"/>
                </a:cubicBezTo>
                <a:cubicBezTo>
                  <a:pt x="2927228" y="817881"/>
                  <a:pt x="2981883" y="831921"/>
                  <a:pt x="3053071" y="847913"/>
                </a:cubicBezTo>
                <a:cubicBezTo>
                  <a:pt x="2974533" y="874043"/>
                  <a:pt x="2918042" y="868584"/>
                  <a:pt x="2858796" y="847913"/>
                </a:cubicBezTo>
                <a:cubicBezTo>
                  <a:pt x="2787150" y="822949"/>
                  <a:pt x="2693916" y="792528"/>
                  <a:pt x="2635588" y="820611"/>
                </a:cubicBezTo>
                <a:cubicBezTo>
                  <a:pt x="2548326" y="862734"/>
                  <a:pt x="2475760" y="836211"/>
                  <a:pt x="2397683" y="829190"/>
                </a:cubicBezTo>
                <a:cubicBezTo>
                  <a:pt x="2238775" y="814759"/>
                  <a:pt x="2081241" y="790576"/>
                  <a:pt x="1921874" y="778877"/>
                </a:cubicBezTo>
                <a:cubicBezTo>
                  <a:pt x="1858036" y="774195"/>
                  <a:pt x="1789143" y="751964"/>
                  <a:pt x="1695450" y="782386"/>
                </a:cubicBezTo>
                <a:cubicBezTo>
                  <a:pt x="2119822" y="938012"/>
                  <a:pt x="2575423" y="928262"/>
                  <a:pt x="2954324" y="1120940"/>
                </a:cubicBezTo>
                <a:cubicBezTo>
                  <a:pt x="2938251" y="1139269"/>
                  <a:pt x="2856502" y="1191535"/>
                  <a:pt x="2890028" y="1195435"/>
                </a:cubicBezTo>
                <a:cubicBezTo>
                  <a:pt x="2984178" y="1206748"/>
                  <a:pt x="3067767" y="1244971"/>
                  <a:pt x="3153652" y="1276563"/>
                </a:cubicBezTo>
                <a:cubicBezTo>
                  <a:pt x="3190855" y="1290216"/>
                  <a:pt x="3235862" y="1308157"/>
                  <a:pt x="3218410" y="1356911"/>
                </a:cubicBezTo>
                <a:cubicBezTo>
                  <a:pt x="3186719" y="1370562"/>
                  <a:pt x="3163296" y="1351451"/>
                  <a:pt x="3137118" y="1349891"/>
                </a:cubicBezTo>
                <a:cubicBezTo>
                  <a:pt x="3110480" y="1348331"/>
                  <a:pt x="3050773" y="1358471"/>
                  <a:pt x="3067309" y="1365102"/>
                </a:cubicBezTo>
                <a:cubicBezTo>
                  <a:pt x="3142629" y="1395136"/>
                  <a:pt x="3007143" y="1467292"/>
                  <a:pt x="3096243" y="1467292"/>
                </a:cubicBezTo>
                <a:cubicBezTo>
                  <a:pt x="3245506" y="1467681"/>
                  <a:pt x="3324961" y="1595613"/>
                  <a:pt x="3468716" y="1599125"/>
                </a:cubicBezTo>
                <a:cubicBezTo>
                  <a:pt x="3491677" y="1599513"/>
                  <a:pt x="3502700" y="1622137"/>
                  <a:pt x="3502241" y="1642029"/>
                </a:cubicBezTo>
                <a:cubicBezTo>
                  <a:pt x="3502241" y="1665822"/>
                  <a:pt x="3481116" y="1670112"/>
                  <a:pt x="3457692" y="1672453"/>
                </a:cubicBezTo>
                <a:cubicBezTo>
                  <a:pt x="3421868" y="1675962"/>
                  <a:pt x="3384667" y="1642029"/>
                  <a:pt x="3337362" y="1688053"/>
                </a:cubicBezTo>
                <a:cubicBezTo>
                  <a:pt x="3422329" y="1714966"/>
                  <a:pt x="3507294" y="1741878"/>
                  <a:pt x="3505915" y="1834318"/>
                </a:cubicBezTo>
                <a:cubicBezTo>
                  <a:pt x="3505457" y="1859279"/>
                  <a:pt x="3540820" y="1868640"/>
                  <a:pt x="3567458" y="1874880"/>
                </a:cubicBezTo>
                <a:cubicBezTo>
                  <a:pt x="3611549" y="1885023"/>
                  <a:pt x="3648750" y="1902965"/>
                  <a:pt x="3672634" y="1937678"/>
                </a:cubicBezTo>
                <a:cubicBezTo>
                  <a:pt x="3672172" y="1944308"/>
                  <a:pt x="3671715" y="1951329"/>
                  <a:pt x="3674470" y="1956789"/>
                </a:cubicBezTo>
                <a:cubicBezTo>
                  <a:pt x="3666664" y="2040646"/>
                  <a:pt x="3602363" y="2038306"/>
                  <a:pt x="3531176" y="2024266"/>
                </a:cubicBezTo>
                <a:cubicBezTo>
                  <a:pt x="3446211" y="2007103"/>
                  <a:pt x="3362164" y="1975900"/>
                  <a:pt x="3272604" y="2005933"/>
                </a:cubicBezTo>
                <a:cubicBezTo>
                  <a:pt x="3398905" y="2046107"/>
                  <a:pt x="3536229" y="2049228"/>
                  <a:pt x="3654720" y="2106564"/>
                </a:cubicBezTo>
                <a:cubicBezTo>
                  <a:pt x="3221166" y="2117095"/>
                  <a:pt x="2838130" y="1936116"/>
                  <a:pt x="2417892" y="1866690"/>
                </a:cubicBezTo>
                <a:cubicBezTo>
                  <a:pt x="2432130" y="1913105"/>
                  <a:pt x="2466114" y="1922465"/>
                  <a:pt x="2496888" y="1929487"/>
                </a:cubicBezTo>
                <a:cubicBezTo>
                  <a:pt x="2652123" y="1964590"/>
                  <a:pt x="2788067" y="2034408"/>
                  <a:pt x="2929526" y="2094862"/>
                </a:cubicBezTo>
                <a:cubicBezTo>
                  <a:pt x="2987851" y="2119825"/>
                  <a:pt x="3030106" y="2144789"/>
                  <a:pt x="3052152" y="2198613"/>
                </a:cubicBezTo>
                <a:cubicBezTo>
                  <a:pt x="3071903" y="2247367"/>
                  <a:pt x="3110021" y="2269990"/>
                  <a:pt x="3180748" y="2255948"/>
                </a:cubicBezTo>
                <a:cubicBezTo>
                  <a:pt x="3238157" y="2244246"/>
                  <a:pt x="3301078" y="2250487"/>
                  <a:pt x="3361244" y="2254777"/>
                </a:cubicBezTo>
                <a:cubicBezTo>
                  <a:pt x="3430596" y="2259459"/>
                  <a:pt x="3508213" y="2314455"/>
                  <a:pt x="3489382" y="2342926"/>
                </a:cubicBezTo>
                <a:cubicBezTo>
                  <a:pt x="3457233" y="2391292"/>
                  <a:pt x="3403498" y="2367110"/>
                  <a:pt x="3355733" y="2361649"/>
                </a:cubicBezTo>
                <a:cubicBezTo>
                  <a:pt x="3301537" y="2355018"/>
                  <a:pt x="3200957" y="2341367"/>
                  <a:pt x="3199121" y="2347216"/>
                </a:cubicBezTo>
                <a:cubicBezTo>
                  <a:pt x="3163754" y="2468518"/>
                  <a:pt x="2914827" y="2362819"/>
                  <a:pt x="2861091" y="2351896"/>
                </a:cubicBezTo>
                <a:cubicBezTo>
                  <a:pt x="2794038" y="2338245"/>
                  <a:pt x="2731116" y="2363208"/>
                  <a:pt x="2667278" y="2369058"/>
                </a:cubicBezTo>
                <a:cubicBezTo>
                  <a:pt x="2610328" y="2374518"/>
                  <a:pt x="2288376" y="2391292"/>
                  <a:pt x="2221781" y="2339805"/>
                </a:cubicBezTo>
                <a:cubicBezTo>
                  <a:pt x="2212595" y="2379978"/>
                  <a:pt x="2231884" y="2396361"/>
                  <a:pt x="2247961" y="2414693"/>
                </a:cubicBezTo>
                <a:cubicBezTo>
                  <a:pt x="2270465" y="2440824"/>
                  <a:pt x="2274138" y="2459157"/>
                  <a:pt x="2231425" y="2479828"/>
                </a:cubicBezTo>
                <a:cubicBezTo>
                  <a:pt x="2109717" y="2539115"/>
                  <a:pt x="2111557" y="2541065"/>
                  <a:pt x="2224996" y="2621414"/>
                </a:cubicBezTo>
                <a:cubicBezTo>
                  <a:pt x="2230509" y="2624923"/>
                  <a:pt x="2228211" y="2636624"/>
                  <a:pt x="2229131" y="2644426"/>
                </a:cubicBezTo>
                <a:cubicBezTo>
                  <a:pt x="2199276" y="2656906"/>
                  <a:pt x="2164373" y="2625703"/>
                  <a:pt x="2129466" y="2659247"/>
                </a:cubicBezTo>
                <a:cubicBezTo>
                  <a:pt x="2281487" y="2806680"/>
                  <a:pt x="2513421" y="2842953"/>
                  <a:pt x="2723312" y="2953726"/>
                </a:cubicBezTo>
                <a:cubicBezTo>
                  <a:pt x="2553377" y="2990389"/>
                  <a:pt x="2451419" y="2862456"/>
                  <a:pt x="2326496" y="2878838"/>
                </a:cubicBezTo>
                <a:cubicBezTo>
                  <a:pt x="2264036" y="2919012"/>
                  <a:pt x="2449582" y="2983367"/>
                  <a:pt x="2272759" y="3002480"/>
                </a:cubicBezTo>
                <a:cubicBezTo>
                  <a:pt x="2349461" y="3037583"/>
                  <a:pt x="2406411" y="3071905"/>
                  <a:pt x="2459226" y="3112471"/>
                </a:cubicBezTo>
                <a:cubicBezTo>
                  <a:pt x="2553377" y="3185016"/>
                  <a:pt x="2571749" y="3232602"/>
                  <a:pt x="2528117" y="3330111"/>
                </a:cubicBezTo>
                <a:cubicBezTo>
                  <a:pt x="2499642" y="3394076"/>
                  <a:pt x="2457848" y="3452973"/>
                  <a:pt x="2494590" y="3529029"/>
                </a:cubicBezTo>
                <a:cubicBezTo>
                  <a:pt x="2520308" y="3581294"/>
                  <a:pt x="2510206" y="3615617"/>
                  <a:pt x="2414677" y="3592215"/>
                </a:cubicBezTo>
                <a:cubicBezTo>
                  <a:pt x="2311799" y="3567251"/>
                  <a:pt x="2273221" y="3614057"/>
                  <a:pt x="2298940" y="3705716"/>
                </a:cubicBezTo>
                <a:cubicBezTo>
                  <a:pt x="2315473" y="3764612"/>
                  <a:pt x="2298020" y="3782553"/>
                  <a:pt x="2227294" y="3775921"/>
                </a:cubicBezTo>
                <a:cubicBezTo>
                  <a:pt x="2149215" y="3768512"/>
                  <a:pt x="2074811" y="3729898"/>
                  <a:pt x="1978366" y="3748620"/>
                </a:cubicBezTo>
                <a:cubicBezTo>
                  <a:pt x="2055522" y="3855492"/>
                  <a:pt x="2220403" y="3825068"/>
                  <a:pt x="2310421" y="3926868"/>
                </a:cubicBezTo>
                <a:cubicBezTo>
                  <a:pt x="2202950" y="3927259"/>
                  <a:pt x="2120739" y="3926868"/>
                  <a:pt x="2041285" y="3904635"/>
                </a:cubicBezTo>
                <a:cubicBezTo>
                  <a:pt x="2008216" y="3895664"/>
                  <a:pt x="1971934" y="3886305"/>
                  <a:pt x="1953565" y="3917116"/>
                </a:cubicBezTo>
                <a:cubicBezTo>
                  <a:pt x="1931978" y="3954170"/>
                  <a:pt x="1976527" y="3968211"/>
                  <a:pt x="2003623" y="3974842"/>
                </a:cubicBezTo>
                <a:cubicBezTo>
                  <a:pt x="2079866" y="3993563"/>
                  <a:pt x="2138192" y="4038028"/>
                  <a:pt x="2201114" y="4072742"/>
                </a:cubicBezTo>
                <a:cubicBezTo>
                  <a:pt x="2339356" y="4148800"/>
                  <a:pt x="2490917" y="4212375"/>
                  <a:pt x="2608032" y="4337967"/>
                </a:cubicBezTo>
                <a:cubicBezTo>
                  <a:pt x="2460606" y="4305983"/>
                  <a:pt x="2350838" y="4231487"/>
                  <a:pt x="2213973" y="4216277"/>
                </a:cubicBezTo>
                <a:cubicBezTo>
                  <a:pt x="2332467" y="4330557"/>
                  <a:pt x="2484945" y="4405834"/>
                  <a:pt x="2629158" y="4488911"/>
                </a:cubicBezTo>
                <a:cubicBezTo>
                  <a:pt x="2670494" y="4512315"/>
                  <a:pt x="2712289" y="4528306"/>
                  <a:pt x="2721471" y="4579399"/>
                </a:cubicBezTo>
                <a:cubicBezTo>
                  <a:pt x="2739385" y="4678470"/>
                  <a:pt x="2793121" y="4760378"/>
                  <a:pt x="2907939" y="4804062"/>
                </a:cubicBezTo>
                <a:cubicBezTo>
                  <a:pt x="2908859" y="4804452"/>
                  <a:pt x="2902428" y="4819274"/>
                  <a:pt x="2898753" y="4829414"/>
                </a:cubicBezTo>
                <a:cubicBezTo>
                  <a:pt x="2828485" y="4832536"/>
                  <a:pt x="2772912" y="4774028"/>
                  <a:pt x="2683352" y="4793141"/>
                </a:cubicBezTo>
                <a:cubicBezTo>
                  <a:pt x="2769239" y="4872708"/>
                  <a:pt x="2840885" y="4944087"/>
                  <a:pt x="2962594" y="4981920"/>
                </a:cubicBezTo>
                <a:cubicBezTo>
                  <a:pt x="3059960" y="5011952"/>
                  <a:pt x="3180289" y="5029503"/>
                  <a:pt x="3251019" y="5127012"/>
                </a:cubicBezTo>
                <a:cubicBezTo>
                  <a:pt x="3168808" y="5146126"/>
                  <a:pt x="3107723" y="5121944"/>
                  <a:pt x="3046180" y="5104781"/>
                </a:cubicBezTo>
                <a:cubicBezTo>
                  <a:pt x="2952030" y="5078258"/>
                  <a:pt x="2858796" y="5048226"/>
                  <a:pt x="2764646" y="5021703"/>
                </a:cubicBezTo>
                <a:cubicBezTo>
                  <a:pt x="2728821" y="5011563"/>
                  <a:pt x="2689782" y="5004540"/>
                  <a:pt x="2666820" y="5052905"/>
                </a:cubicBezTo>
                <a:cubicBezTo>
                  <a:pt x="2786691" y="5063047"/>
                  <a:pt x="2858337" y="5128575"/>
                  <a:pt x="2933657" y="5190198"/>
                </a:cubicBezTo>
                <a:cubicBezTo>
                  <a:pt x="2975911" y="5224912"/>
                  <a:pt x="3010358" y="5271328"/>
                  <a:pt x="3086598" y="5253776"/>
                </a:cubicBezTo>
                <a:cubicBezTo>
                  <a:pt x="3126554" y="5244415"/>
                  <a:pt x="3151814" y="5270547"/>
                  <a:pt x="3147680" y="5302531"/>
                </a:cubicBezTo>
                <a:cubicBezTo>
                  <a:pt x="3132525" y="5415251"/>
                  <a:pt x="3225759" y="5454645"/>
                  <a:pt x="3322204" y="5476487"/>
                </a:cubicBezTo>
                <a:cubicBezTo>
                  <a:pt x="3504998" y="5517440"/>
                  <a:pt x="3657018" y="5613779"/>
                  <a:pt x="3834758" y="5666434"/>
                </a:cubicBezTo>
                <a:cubicBezTo>
                  <a:pt x="4007445" y="5717529"/>
                  <a:pt x="4141095" y="5838830"/>
                  <a:pt x="4314240" y="5902409"/>
                </a:cubicBezTo>
                <a:cubicBezTo>
                  <a:pt x="4439624" y="5948433"/>
                  <a:pt x="4559494" y="6007718"/>
                  <a:pt x="4688552" y="6049453"/>
                </a:cubicBezTo>
                <a:cubicBezTo>
                  <a:pt x="4993968" y="6148131"/>
                  <a:pt x="5305360" y="6227308"/>
                  <a:pt x="5634660" y="6238620"/>
                </a:cubicBezTo>
                <a:cubicBezTo>
                  <a:pt x="5906549" y="6247590"/>
                  <a:pt x="8264931" y="6239010"/>
                  <a:pt x="9222980" y="4955397"/>
                </a:cubicBezTo>
                <a:cubicBezTo>
                  <a:pt x="9241350" y="4949155"/>
                  <a:pt x="9262017" y="4932775"/>
                  <a:pt x="9268448" y="4917173"/>
                </a:cubicBezTo>
                <a:cubicBezTo>
                  <a:pt x="9299220" y="4844235"/>
                  <a:pt x="9374540" y="4812644"/>
                  <a:pt x="9442512" y="4773251"/>
                </a:cubicBezTo>
                <a:cubicBezTo>
                  <a:pt x="9502220" y="4738536"/>
                  <a:pt x="9565600" y="4702263"/>
                  <a:pt x="9590400" y="4643756"/>
                </a:cubicBezTo>
                <a:cubicBezTo>
                  <a:pt x="9623008" y="4565749"/>
                  <a:pt x="9530236" y="4629716"/>
                  <a:pt x="9513242" y="4600073"/>
                </a:cubicBezTo>
                <a:cubicBezTo>
                  <a:pt x="9548605" y="4559509"/>
                  <a:pt x="9603261" y="4522454"/>
                  <a:pt x="9617498" y="4476430"/>
                </a:cubicBezTo>
                <a:cubicBezTo>
                  <a:pt x="9669394" y="4310276"/>
                  <a:pt x="9781460" y="4189364"/>
                  <a:pt x="9949094" y="4095364"/>
                </a:cubicBezTo>
                <a:cubicBezTo>
                  <a:pt x="9997318" y="4068452"/>
                  <a:pt x="10029007" y="4019306"/>
                  <a:pt x="10094686" y="4011507"/>
                </a:cubicBezTo>
                <a:cubicBezTo>
                  <a:pt x="10240735" y="3994345"/>
                  <a:pt x="10194808" y="3860171"/>
                  <a:pt x="10271967" y="3800497"/>
                </a:cubicBezTo>
                <a:cubicBezTo>
                  <a:pt x="10286662" y="3789184"/>
                  <a:pt x="10299980" y="3766953"/>
                  <a:pt x="10297226" y="3751742"/>
                </a:cubicBezTo>
                <a:cubicBezTo>
                  <a:pt x="10293091" y="3729898"/>
                  <a:pt x="10275639" y="3709227"/>
                  <a:pt x="10260943" y="3689723"/>
                </a:cubicBezTo>
                <a:cubicBezTo>
                  <a:pt x="10245786" y="3670222"/>
                  <a:pt x="10222825" y="3653061"/>
                  <a:pt x="10233847" y="3627319"/>
                </a:cubicBezTo>
                <a:cubicBezTo>
                  <a:pt x="10238437" y="3616788"/>
                  <a:pt x="10235225" y="3580125"/>
                  <a:pt x="10269209" y="3608986"/>
                </a:cubicBezTo>
                <a:cubicBezTo>
                  <a:pt x="10362443" y="3688165"/>
                  <a:pt x="10416637" y="3613279"/>
                  <a:pt x="10496550" y="3577393"/>
                </a:cubicBezTo>
                <a:cubicBezTo>
                  <a:pt x="10432253" y="3540340"/>
                  <a:pt x="10374383" y="3514208"/>
                  <a:pt x="10364738" y="3458823"/>
                </a:cubicBezTo>
                <a:cubicBezTo>
                  <a:pt x="10344991" y="3344542"/>
                  <a:pt x="10260485" y="3292277"/>
                  <a:pt x="10132346" y="3282137"/>
                </a:cubicBezTo>
                <a:cubicBezTo>
                  <a:pt x="10179650" y="3171757"/>
                  <a:pt x="10179650" y="3171757"/>
                  <a:pt x="10026712" y="3156543"/>
                </a:cubicBezTo>
                <a:cubicBezTo>
                  <a:pt x="10085499" y="3086337"/>
                  <a:pt x="10085499" y="3068396"/>
                  <a:pt x="10014312" y="3044213"/>
                </a:cubicBezTo>
                <a:cubicBezTo>
                  <a:pt x="9945880" y="3021201"/>
                  <a:pt x="9870100" y="3013401"/>
                  <a:pt x="9806718" y="2977907"/>
                </a:cubicBezTo>
                <a:cubicBezTo>
                  <a:pt x="9865047" y="2888199"/>
                  <a:pt x="9881580" y="2784060"/>
                  <a:pt x="10001912" y="2740374"/>
                </a:cubicBezTo>
                <a:cubicBezTo>
                  <a:pt x="10020741" y="2733743"/>
                  <a:pt x="10033600" y="2706830"/>
                  <a:pt x="10021662" y="2691231"/>
                </a:cubicBezTo>
                <a:cubicBezTo>
                  <a:pt x="9978030" y="2634675"/>
                  <a:pt x="10040492" y="2527414"/>
                  <a:pt x="9904546" y="2515322"/>
                </a:cubicBezTo>
                <a:cubicBezTo>
                  <a:pt x="9887552" y="2514152"/>
                  <a:pt x="9871936" y="2502450"/>
                  <a:pt x="9885256" y="2487240"/>
                </a:cubicBezTo>
                <a:cubicBezTo>
                  <a:pt x="9931184" y="2434196"/>
                  <a:pt x="9875611" y="2437706"/>
                  <a:pt x="9842085" y="2431074"/>
                </a:cubicBezTo>
                <a:cubicBezTo>
                  <a:pt x="9801668" y="2422884"/>
                  <a:pt x="9755740" y="2446287"/>
                  <a:pt x="9718078" y="2417424"/>
                </a:cubicBezTo>
                <a:cubicBezTo>
                  <a:pt x="9726806" y="2386999"/>
                  <a:pt x="9759413" y="2387390"/>
                  <a:pt x="9782378" y="2377641"/>
                </a:cubicBezTo>
                <a:cubicBezTo>
                  <a:pt x="9849430" y="2349558"/>
                  <a:pt x="9904086" y="2316013"/>
                  <a:pt x="9907302" y="2243078"/>
                </a:cubicBezTo>
                <a:cubicBezTo>
                  <a:pt x="9909596" y="2184182"/>
                  <a:pt x="9916946" y="2132305"/>
                  <a:pt x="9824171" y="2114365"/>
                </a:cubicBezTo>
                <a:cubicBezTo>
                  <a:pt x="9785593" y="2106953"/>
                  <a:pt x="9796616" y="2064440"/>
                  <a:pt x="9818662" y="2043377"/>
                </a:cubicBezTo>
                <a:cubicBezTo>
                  <a:pt x="9858160" y="2005933"/>
                  <a:pt x="9890766" y="1956008"/>
                  <a:pt x="9958740" y="1952499"/>
                </a:cubicBezTo>
                <a:cubicBezTo>
                  <a:pt x="10000075" y="1950158"/>
                  <a:pt x="10031764" y="1934556"/>
                  <a:pt x="10064374" y="1916615"/>
                </a:cubicBezTo>
                <a:cubicBezTo>
                  <a:pt x="10087795" y="1903743"/>
                  <a:pt x="10115810" y="1892823"/>
                  <a:pt x="10113055" y="1865131"/>
                </a:cubicBezTo>
                <a:cubicBezTo>
                  <a:pt x="10110302" y="1838607"/>
                  <a:pt x="10083203" y="1827686"/>
                  <a:pt x="10055646" y="1822227"/>
                </a:cubicBezTo>
                <a:cubicBezTo>
                  <a:pt x="9963792" y="1804675"/>
                  <a:pt x="9877448" y="1778933"/>
                  <a:pt x="9800748" y="1720036"/>
                </a:cubicBezTo>
                <a:cubicBezTo>
                  <a:pt x="9851726" y="1688834"/>
                  <a:pt x="9900410" y="1666211"/>
                  <a:pt x="9938071" y="1634617"/>
                </a:cubicBezTo>
                <a:cubicBezTo>
                  <a:pt x="10029007" y="1558172"/>
                  <a:pt x="9258802" y="1317517"/>
                  <a:pt x="9220224" y="1231709"/>
                </a:cubicBezTo>
                <a:cubicBezTo>
                  <a:pt x="9208284" y="1205187"/>
                  <a:pt x="9167410" y="1177883"/>
                  <a:pt x="9133419" y="1170083"/>
                </a:cubicBezTo>
                <a:cubicBezTo>
                  <a:pt x="8974052" y="1133420"/>
                  <a:pt x="8835810" y="1051123"/>
                  <a:pt x="8672768" y="1020699"/>
                </a:cubicBezTo>
                <a:cubicBezTo>
                  <a:pt x="8518912" y="991837"/>
                  <a:pt x="8367350" y="953222"/>
                  <a:pt x="8198797" y="915000"/>
                </a:cubicBezTo>
                <a:cubicBezTo>
                  <a:pt x="8302134" y="819048"/>
                  <a:pt x="8485382" y="830361"/>
                  <a:pt x="8528095" y="691898"/>
                </a:cubicBezTo>
                <a:cubicBezTo>
                  <a:pt x="8361379" y="656013"/>
                  <a:pt x="8185937" y="696968"/>
                  <a:pt x="8025190" y="640021"/>
                </a:cubicBezTo>
                <a:cubicBezTo>
                  <a:pt x="8011411" y="634954"/>
                  <a:pt x="7992579" y="640021"/>
                  <a:pt x="7976047" y="641584"/>
                </a:cubicBezTo>
                <a:cubicBezTo>
                  <a:pt x="7644909" y="672005"/>
                  <a:pt x="7315149" y="645484"/>
                  <a:pt x="6988604" y="607260"/>
                </a:cubicBezTo>
                <a:cubicBezTo>
                  <a:pt x="6518305" y="552656"/>
                  <a:pt x="6046170" y="517941"/>
                  <a:pt x="5573116" y="493368"/>
                </a:cubicBezTo>
                <a:cubicBezTo>
                  <a:pt x="5182272" y="473086"/>
                  <a:pt x="4790511" y="464116"/>
                  <a:pt x="4401503" y="425112"/>
                </a:cubicBezTo>
                <a:cubicBezTo>
                  <a:pt x="3985401" y="383379"/>
                  <a:pt x="3569756" y="336184"/>
                  <a:pt x="3154109" y="292499"/>
                </a:cubicBezTo>
                <a:cubicBezTo>
                  <a:pt x="3135280" y="290549"/>
                  <a:pt x="3114499" y="284406"/>
                  <a:pt x="3094406" y="283966"/>
                </a:cubicBezTo>
                <a:close/>
                <a:moveTo>
                  <a:pt x="0" y="0"/>
                </a:moveTo>
                <a:lnTo>
                  <a:pt x="12192000" y="0"/>
                </a:lnTo>
                <a:lnTo>
                  <a:pt x="12192000" y="6858000"/>
                </a:ln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pic>
        <p:nvPicPr>
          <p:cNvPr id="3" name="Picture 2" descr="Close-up of a letter of a contract">
            <a:extLst>
              <a:ext uri="{FF2B5EF4-FFF2-40B4-BE49-F238E27FC236}">
                <a16:creationId xmlns:a16="http://schemas.microsoft.com/office/drawing/2014/main" id="{AF666C57-AACF-36FD-FCA2-7D9A9A21EA85}"/>
              </a:ext>
            </a:extLst>
          </p:cNvPr>
          <p:cNvPicPr>
            <a:picLocks noChangeAspect="1"/>
          </p:cNvPicPr>
          <p:nvPr/>
        </p:nvPicPr>
        <p:blipFill>
          <a:blip r:embed="rId2" cstate="email">
            <a:extLst>
              <a:ext uri="{28A0092B-C50C-407E-A947-70E740481C1C}">
                <a14:useLocalDpi xmlns:a14="http://schemas.microsoft.com/office/drawing/2010/main"/>
              </a:ext>
            </a:extLst>
          </a:blip>
          <a:srcRect b="10211"/>
          <a:stretch>
            <a:fillRect/>
          </a:stretch>
        </p:blipFill>
        <p:spPr>
          <a:xfrm>
            <a:off x="4009939" y="1130874"/>
            <a:ext cx="4580388" cy="5722449"/>
          </a:xfrm>
          <a:prstGeom prst="rect">
            <a:avLst/>
          </a:prstGeom>
        </p:spPr>
      </p:pic>
      <p:sp>
        <p:nvSpPr>
          <p:cNvPr id="4" name="TextBox 3">
            <a:extLst>
              <a:ext uri="{FF2B5EF4-FFF2-40B4-BE49-F238E27FC236}">
                <a16:creationId xmlns:a16="http://schemas.microsoft.com/office/drawing/2014/main" id="{F4ED78EA-BE63-C7B1-A498-053EC6DD0E63}"/>
              </a:ext>
            </a:extLst>
          </p:cNvPr>
          <p:cNvSpPr txBox="1"/>
          <p:nvPr/>
        </p:nvSpPr>
        <p:spPr>
          <a:xfrm>
            <a:off x="2038525" y="287298"/>
            <a:ext cx="8330268" cy="830997"/>
          </a:xfrm>
          <a:prstGeom prst="rect">
            <a:avLst/>
          </a:prstGeom>
          <a:noFill/>
        </p:spPr>
        <p:txBody>
          <a:bodyPr wrap="square" rtlCol="0">
            <a:spAutoFit/>
          </a:bodyPr>
          <a:lstStyle/>
          <a:p>
            <a:pPr algn="ctr"/>
            <a:r>
              <a:rPr lang="en-US" sz="2400" dirty="0"/>
              <a:t>Appreciation from the Regional Conservator of Forest</a:t>
            </a:r>
          </a:p>
          <a:p>
            <a:pPr algn="ctr"/>
            <a:r>
              <a:rPr lang="en-US" sz="2400" dirty="0"/>
              <a:t>RCCF Angul Region </a:t>
            </a:r>
            <a:endParaRPr lang="en-IN" sz="2400" dirty="0"/>
          </a:p>
        </p:txBody>
      </p:sp>
    </p:spTree>
    <p:extLst>
      <p:ext uri="{BB962C8B-B14F-4D97-AF65-F5344CB8AC3E}">
        <p14:creationId xmlns:p14="http://schemas.microsoft.com/office/powerpoint/2010/main" val="40741137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9F6CB163-841C-4283-8E74-7C22E785A1FD}"/>
              </a:ext>
            </a:extLst>
          </p:cNvPr>
          <p:cNvSpPr txBox="1">
            <a:spLocks noGrp="1"/>
          </p:cNvSpPr>
          <p:nvPr>
            <p:ph type="title"/>
          </p:nvPr>
        </p:nvSpPr>
        <p:spPr>
          <a:xfrm>
            <a:off x="1676400" y="203235"/>
            <a:ext cx="8915400" cy="443070"/>
          </a:xfrm>
          <a:prstGeom prst="rect">
            <a:avLst/>
          </a:prstGeom>
        </p:spPr>
        <p:txBody>
          <a:bodyPr vert="horz" wrap="square" lIns="0" tIns="12065" rIns="0" bIns="0" rtlCol="0">
            <a:spAutoFit/>
          </a:bodyPr>
          <a:lstStyle/>
          <a:p>
            <a:pPr marL="0" marR="0" lvl="0" indent="0" algn="ctr" defTabSz="914400" rtl="0" eaLnBrk="1" fontAlgn="auto" latinLnBrk="0" hangingPunct="1">
              <a:lnSpc>
                <a:spcPct val="100000"/>
              </a:lnSpc>
              <a:spcBef>
                <a:spcPts val="0"/>
              </a:spcBef>
              <a:spcAft>
                <a:spcPts val="0"/>
              </a:spcAft>
              <a:tabLst/>
              <a:defRPr/>
            </a:pPr>
            <a:r>
              <a:rPr lang="en-US" sz="2800" b="1" dirty="0">
                <a:solidFill>
                  <a:srgbClr val="002060"/>
                </a:solidFill>
                <a:latin typeface="Arial" panose="020B0604020202020204" pitchFamily="34" charset="0"/>
                <a:ea typeface="+mn-ea"/>
                <a:cs typeface="Arial" panose="020B0604020202020204" pitchFamily="34" charset="0"/>
              </a:rPr>
              <a:t>Moving </a:t>
            </a: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Forward – Expansion plan  to other regions</a:t>
            </a:r>
            <a:endParaRPr sz="2800" b="1" dirty="0">
              <a:solidFill>
                <a:srgbClr val="002060"/>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6AB216E4-BCA2-185B-DE0B-315445F2DE0D}"/>
              </a:ext>
            </a:extLst>
          </p:cNvPr>
          <p:cNvSpPr txBox="1"/>
          <p:nvPr/>
        </p:nvSpPr>
        <p:spPr>
          <a:xfrm>
            <a:off x="352425" y="769721"/>
            <a:ext cx="11487150" cy="55707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SNEHA, with consent from the </a:t>
            </a:r>
            <a:r>
              <a:rPr lang="en-US" sz="2000" dirty="0">
                <a:solidFill>
                  <a:prstClr val="black"/>
                </a:solidFill>
                <a:latin typeface="Arial" panose="020B0604020202020204" pitchFamily="34" charset="0"/>
                <a:cs typeface="Arial" panose="020B0604020202020204" pitchFamily="34" charset="0"/>
              </a:rPr>
              <a:t>Forest Department and approvals from Tata Power plans to expand the project areas –</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2000" dirty="0">
              <a:solidFill>
                <a:prstClr val="black"/>
              </a:solidFill>
              <a:latin typeface="Arial" panose="020B0604020202020204" pitchFamily="34" charset="0"/>
              <a:cs typeface="Arial" panose="020B0604020202020204" pitchFamily="34" charset="0"/>
            </a:endParaRPr>
          </a:p>
          <a:p>
            <a:pPr marL="457200" marR="0" lvl="0" indent="-457200" algn="just" defTabSz="914400" rtl="0" eaLnBrk="1" fontAlgn="auto" latinLnBrk="0" hangingPunct="1">
              <a:lnSpc>
                <a:spcPct val="100000"/>
              </a:lnSpc>
              <a:spcBef>
                <a:spcPts val="0"/>
              </a:spcBef>
              <a:spcAft>
                <a:spcPts val="0"/>
              </a:spcAft>
              <a:buClrTx/>
              <a:buSzTx/>
              <a:buFontTx/>
              <a:buAutoNum type="arabicParenBoth"/>
              <a:tabLst/>
              <a:defRPr/>
            </a:pPr>
            <a:r>
              <a:rPr lang="en-US" sz="2000" dirty="0">
                <a:solidFill>
                  <a:prstClr val="black"/>
                </a:solidFill>
                <a:latin typeface="Arial" panose="020B0604020202020204" pitchFamily="34" charset="0"/>
                <a:cs typeface="Arial" panose="020B0604020202020204" pitchFamily="34" charset="0"/>
              </a:rPr>
              <a:t>More areas in Current Forest Divisions coming under TPCODL – The next two years would see</a:t>
            </a:r>
          </a:p>
          <a:p>
            <a:pPr marR="0" lvl="0" algn="just" defTabSz="914400" rtl="0" eaLnBrk="1" fontAlgn="auto" latinLnBrk="0" hangingPunct="1">
              <a:lnSpc>
                <a:spcPct val="100000"/>
              </a:lnSpc>
              <a:spcBef>
                <a:spcPts val="0"/>
              </a:spcBef>
              <a:spcAft>
                <a:spcPts val="0"/>
              </a:spcAft>
              <a:buClrTx/>
              <a:buSzTx/>
              <a:tabLst/>
              <a:defRPr/>
            </a:pPr>
            <a:r>
              <a:rPr lang="en-US" sz="2000" dirty="0">
                <a:solidFill>
                  <a:prstClr val="black"/>
                </a:solidFill>
                <a:latin typeface="Arial" panose="020B0604020202020204" pitchFamily="34" charset="0"/>
                <a:cs typeface="Arial" panose="020B0604020202020204" pitchFamily="34" charset="0"/>
              </a:rPr>
              <a:t>      some of the project activities getting replicated in two more ranges of </a:t>
            </a:r>
            <a:r>
              <a:rPr lang="en-US" sz="2000" dirty="0" err="1">
                <a:solidFill>
                  <a:prstClr val="black"/>
                </a:solidFill>
                <a:latin typeface="Arial" panose="020B0604020202020204" pitchFamily="34" charset="0"/>
                <a:cs typeface="Arial" panose="020B0604020202020204" pitchFamily="34" charset="0"/>
              </a:rPr>
              <a:t>Angul</a:t>
            </a:r>
            <a:r>
              <a:rPr lang="en-US" sz="2000" dirty="0">
                <a:solidFill>
                  <a:prstClr val="black"/>
                </a:solidFill>
                <a:latin typeface="Arial" panose="020B0604020202020204" pitchFamily="34" charset="0"/>
                <a:cs typeface="Arial" panose="020B0604020202020204" pitchFamily="34" charset="0"/>
              </a:rPr>
              <a:t> Forest Division –</a:t>
            </a:r>
          </a:p>
          <a:p>
            <a:pPr marR="0" lvl="0" algn="just" defTabSz="914400" rtl="0" eaLnBrk="1" fontAlgn="auto" latinLnBrk="0" hangingPunct="1">
              <a:lnSpc>
                <a:spcPct val="100000"/>
              </a:lnSpc>
              <a:spcBef>
                <a:spcPts val="0"/>
              </a:spcBef>
              <a:spcAft>
                <a:spcPts val="0"/>
              </a:spcAft>
              <a:buClrTx/>
              <a:buSzTx/>
              <a:tabLst/>
              <a:defRPr/>
            </a:pPr>
            <a:r>
              <a:rPr lang="en-US" sz="2000" dirty="0">
                <a:solidFill>
                  <a:prstClr val="black"/>
                </a:solidFill>
                <a:latin typeface="Arial" panose="020B0604020202020204" pitchFamily="34" charset="0"/>
                <a:cs typeface="Arial" panose="020B0604020202020204" pitchFamily="34" charset="0"/>
              </a:rPr>
              <a:t>      Talcher &amp; </a:t>
            </a:r>
            <a:r>
              <a:rPr lang="en-US" sz="2000" dirty="0" err="1">
                <a:solidFill>
                  <a:prstClr val="black"/>
                </a:solidFill>
                <a:latin typeface="Arial" panose="020B0604020202020204" pitchFamily="34" charset="0"/>
                <a:cs typeface="Arial" panose="020B0604020202020204" pitchFamily="34" charset="0"/>
              </a:rPr>
              <a:t>Angul-Sadar</a:t>
            </a:r>
            <a:r>
              <a:rPr lang="en-US" sz="2000" dirty="0">
                <a:solidFill>
                  <a:prstClr val="black"/>
                </a:solidFill>
                <a:latin typeface="Arial" panose="020B0604020202020204" pitchFamily="34" charset="0"/>
                <a:cs typeface="Arial" panose="020B0604020202020204" pitchFamily="34" charset="0"/>
              </a:rPr>
              <a:t> and two more ranges of Dhenkanal Division – </a:t>
            </a:r>
            <a:r>
              <a:rPr lang="en-US" sz="2000" dirty="0" err="1">
                <a:solidFill>
                  <a:prstClr val="black"/>
                </a:solidFill>
                <a:latin typeface="Arial" panose="020B0604020202020204" pitchFamily="34" charset="0"/>
                <a:cs typeface="Arial" panose="020B0604020202020204" pitchFamily="34" charset="0"/>
              </a:rPr>
              <a:t>Mahabirod</a:t>
            </a:r>
            <a:r>
              <a:rPr lang="en-US" sz="2000" dirty="0">
                <a:solidFill>
                  <a:prstClr val="black"/>
                </a:solidFill>
                <a:latin typeface="Arial" panose="020B0604020202020204" pitchFamily="34" charset="0"/>
                <a:cs typeface="Arial" panose="020B0604020202020204" pitchFamily="34" charset="0"/>
              </a:rPr>
              <a:t> and</a:t>
            </a:r>
          </a:p>
          <a:p>
            <a:pPr marR="0" lvl="0" algn="just" defTabSz="914400" rtl="0" eaLnBrk="1" fontAlgn="auto" latinLnBrk="0" hangingPunct="1">
              <a:lnSpc>
                <a:spcPct val="100000"/>
              </a:lnSpc>
              <a:spcBef>
                <a:spcPts val="0"/>
              </a:spcBef>
              <a:spcAft>
                <a:spcPts val="0"/>
              </a:spcAft>
              <a:buClrTx/>
              <a:buSzTx/>
              <a:tabLst/>
              <a:defRPr/>
            </a:pPr>
            <a:r>
              <a:rPr lang="en-US" sz="2000" dirty="0">
                <a:solidFill>
                  <a:prstClr val="black"/>
                </a:solidFill>
                <a:latin typeface="Arial" panose="020B0604020202020204" pitchFamily="34" charset="0"/>
                <a:cs typeface="Arial" panose="020B0604020202020204" pitchFamily="34" charset="0"/>
              </a:rPr>
              <a:t>      </a:t>
            </a:r>
            <a:r>
              <a:rPr lang="en-US" sz="2000" dirty="0" err="1">
                <a:solidFill>
                  <a:prstClr val="black"/>
                </a:solidFill>
                <a:latin typeface="Arial" panose="020B0604020202020204" pitchFamily="34" charset="0"/>
                <a:cs typeface="Arial" panose="020B0604020202020204" pitchFamily="34" charset="0"/>
              </a:rPr>
              <a:t>Kamakhyanagar</a:t>
            </a:r>
            <a:r>
              <a:rPr lang="en-US" sz="2000" dirty="0">
                <a:solidFill>
                  <a:prstClr val="black"/>
                </a:solidFill>
                <a:latin typeface="Arial" panose="020B0604020202020204" pitchFamily="34" charset="0"/>
                <a:cs typeface="Arial" panose="020B0604020202020204" pitchFamily="34" charset="0"/>
              </a:rPr>
              <a:t> West.</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2000" dirty="0">
              <a:solidFill>
                <a:prstClr val="black"/>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Arial" panose="020B0604020202020204" pitchFamily="34" charset="0"/>
                <a:cs typeface="Arial" panose="020B0604020202020204" pitchFamily="34" charset="0"/>
              </a:rPr>
              <a:t>(2)  More forest divisions from the JTF’s Comprehensive Action Plan located in the other three</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Arial" panose="020B0604020202020204" pitchFamily="34" charset="0"/>
                <a:cs typeface="Arial" panose="020B0604020202020204" pitchFamily="34" charset="0"/>
              </a:rPr>
              <a:t>      DISCOMs. The following ranges are being proposed – </a:t>
            </a:r>
          </a:p>
          <a:p>
            <a:pPr marR="0" lvl="0" algn="just" defTabSz="914400" rtl="0" eaLnBrk="1" fontAlgn="auto" latinLnBrk="0" hangingPunct="1">
              <a:lnSpc>
                <a:spcPct val="100000"/>
              </a:lnSpc>
              <a:spcBef>
                <a:spcPts val="0"/>
              </a:spcBef>
              <a:spcAft>
                <a:spcPts val="0"/>
              </a:spcAft>
              <a:buClrTx/>
              <a:buSzTx/>
              <a:tabLst/>
              <a:defRPr/>
            </a:pPr>
            <a:endParaRPr lang="en-US" sz="2000" dirty="0">
              <a:solidFill>
                <a:prstClr val="black"/>
              </a:solidFill>
              <a:latin typeface="Arial" panose="020B0604020202020204" pitchFamily="34" charset="0"/>
              <a:cs typeface="Arial" panose="020B0604020202020204" pitchFamily="34" charset="0"/>
            </a:endParaRPr>
          </a:p>
          <a:p>
            <a:pPr marL="800100" lvl="1" indent="-342900" algn="just">
              <a:buFont typeface="Arial" panose="020B0604020202020204" pitchFamily="34" charset="0"/>
              <a:buChar char="•"/>
              <a:defRPr/>
            </a:pPr>
            <a:r>
              <a:rPr lang="en-US" sz="2000" dirty="0" err="1">
                <a:solidFill>
                  <a:prstClr val="black"/>
                </a:solidFill>
                <a:latin typeface="Arial" panose="020B0604020202020204" pitchFamily="34" charset="0"/>
                <a:cs typeface="Arial" panose="020B0604020202020204" pitchFamily="34" charset="0"/>
              </a:rPr>
              <a:t>Baripada</a:t>
            </a:r>
            <a:r>
              <a:rPr lang="en-US" sz="2000" dirty="0">
                <a:solidFill>
                  <a:prstClr val="black"/>
                </a:solidFill>
                <a:latin typeface="Arial" panose="020B0604020202020204" pitchFamily="34" charset="0"/>
                <a:cs typeface="Arial" panose="020B0604020202020204" pitchFamily="34" charset="0"/>
              </a:rPr>
              <a:t> Division – </a:t>
            </a:r>
            <a:r>
              <a:rPr lang="en-US" sz="2000" dirty="0" err="1">
                <a:solidFill>
                  <a:prstClr val="black"/>
                </a:solidFill>
                <a:latin typeface="Arial" panose="020B0604020202020204" pitchFamily="34" charset="0"/>
                <a:cs typeface="Arial" panose="020B0604020202020204" pitchFamily="34" charset="0"/>
              </a:rPr>
              <a:t>Rasgovindpur</a:t>
            </a:r>
            <a:r>
              <a:rPr lang="en-US" sz="2000" dirty="0">
                <a:solidFill>
                  <a:prstClr val="black"/>
                </a:solidFill>
                <a:latin typeface="Arial" panose="020B0604020202020204" pitchFamily="34" charset="0"/>
                <a:cs typeface="Arial" panose="020B0604020202020204" pitchFamily="34" charset="0"/>
              </a:rPr>
              <a:t> &amp; </a:t>
            </a:r>
            <a:r>
              <a:rPr lang="en-US" sz="2000" dirty="0" err="1">
                <a:solidFill>
                  <a:prstClr val="black"/>
                </a:solidFill>
                <a:latin typeface="Arial" panose="020B0604020202020204" pitchFamily="34" charset="0"/>
                <a:cs typeface="Arial" panose="020B0604020202020204" pitchFamily="34" charset="0"/>
              </a:rPr>
              <a:t>Betnoti</a:t>
            </a:r>
            <a:r>
              <a:rPr lang="en-US" sz="2000" dirty="0">
                <a:solidFill>
                  <a:prstClr val="black"/>
                </a:solidFill>
                <a:latin typeface="Arial" panose="020B0604020202020204" pitchFamily="34" charset="0"/>
                <a:cs typeface="Arial" panose="020B0604020202020204" pitchFamily="34" charset="0"/>
              </a:rPr>
              <a:t> Ranges</a:t>
            </a:r>
          </a:p>
          <a:p>
            <a:pPr marL="800100" lvl="1" indent="-342900" algn="just">
              <a:buFont typeface="Arial" panose="020B0604020202020204" pitchFamily="34" charset="0"/>
              <a:buChar char="•"/>
              <a:defRPr/>
            </a:pPr>
            <a:r>
              <a:rPr lang="en-US" sz="2000" dirty="0" err="1">
                <a:solidFill>
                  <a:prstClr val="black"/>
                </a:solidFill>
                <a:latin typeface="Arial" panose="020B0604020202020204" pitchFamily="34" charset="0"/>
                <a:cs typeface="Arial" panose="020B0604020202020204" pitchFamily="34" charset="0"/>
              </a:rPr>
              <a:t>Bonai</a:t>
            </a:r>
            <a:r>
              <a:rPr lang="en-US" sz="2000" dirty="0">
                <a:solidFill>
                  <a:prstClr val="black"/>
                </a:solidFill>
                <a:latin typeface="Arial" panose="020B0604020202020204" pitchFamily="34" charset="0"/>
                <a:cs typeface="Arial" panose="020B0604020202020204" pitchFamily="34" charset="0"/>
              </a:rPr>
              <a:t> Division – </a:t>
            </a:r>
            <a:r>
              <a:rPr lang="en-US" sz="2000" dirty="0" err="1">
                <a:solidFill>
                  <a:prstClr val="black"/>
                </a:solidFill>
                <a:latin typeface="Arial" panose="020B0604020202020204" pitchFamily="34" charset="0"/>
                <a:cs typeface="Arial" panose="020B0604020202020204" pitchFamily="34" charset="0"/>
              </a:rPr>
              <a:t>Koida</a:t>
            </a:r>
            <a:r>
              <a:rPr lang="en-US" sz="2000" dirty="0">
                <a:solidFill>
                  <a:prstClr val="black"/>
                </a:solidFill>
                <a:latin typeface="Arial" panose="020B0604020202020204" pitchFamily="34" charset="0"/>
                <a:cs typeface="Arial" panose="020B0604020202020204" pitchFamily="34" charset="0"/>
              </a:rPr>
              <a:t> Range</a:t>
            </a:r>
          </a:p>
          <a:p>
            <a:pPr marL="800100" lvl="1" indent="-342900" algn="just">
              <a:buFont typeface="Arial" panose="020B0604020202020204" pitchFamily="34" charset="0"/>
              <a:buChar char="•"/>
              <a:defRPr/>
            </a:pPr>
            <a:r>
              <a:rPr lang="en-US" sz="2000" dirty="0">
                <a:solidFill>
                  <a:prstClr val="black"/>
                </a:solidFill>
                <a:latin typeface="Arial" panose="020B0604020202020204" pitchFamily="34" charset="0"/>
                <a:cs typeface="Arial" panose="020B0604020202020204" pitchFamily="34" charset="0"/>
              </a:rPr>
              <a:t>Sambalpur Division – Sambalpur-</a:t>
            </a:r>
            <a:r>
              <a:rPr lang="en-US" sz="2000" dirty="0" err="1">
                <a:solidFill>
                  <a:prstClr val="black"/>
                </a:solidFill>
                <a:latin typeface="Arial" panose="020B0604020202020204" pitchFamily="34" charset="0"/>
                <a:cs typeface="Arial" panose="020B0604020202020204" pitchFamily="34" charset="0"/>
              </a:rPr>
              <a:t>Sadar</a:t>
            </a:r>
            <a:r>
              <a:rPr lang="en-US" sz="2000" dirty="0">
                <a:solidFill>
                  <a:prstClr val="black"/>
                </a:solidFill>
                <a:latin typeface="Arial" panose="020B0604020202020204" pitchFamily="34" charset="0"/>
                <a:cs typeface="Arial" panose="020B0604020202020204" pitchFamily="34" charset="0"/>
              </a:rPr>
              <a:t> Range</a:t>
            </a:r>
          </a:p>
          <a:p>
            <a:pPr marL="800100" lvl="1" indent="-342900" algn="just">
              <a:buFont typeface="Arial" panose="020B0604020202020204" pitchFamily="34" charset="0"/>
              <a:buChar char="•"/>
              <a:defRPr/>
            </a:pPr>
            <a:r>
              <a:rPr lang="en-US" sz="2000" dirty="0" err="1">
                <a:solidFill>
                  <a:prstClr val="black"/>
                </a:solidFill>
                <a:latin typeface="Arial" panose="020B0604020202020204" pitchFamily="34" charset="0"/>
                <a:cs typeface="Arial" panose="020B0604020202020204" pitchFamily="34" charset="0"/>
              </a:rPr>
              <a:t>Keonjhar</a:t>
            </a:r>
            <a:r>
              <a:rPr lang="en-US" sz="2000" dirty="0">
                <a:solidFill>
                  <a:prstClr val="black"/>
                </a:solidFill>
                <a:latin typeface="Arial" panose="020B0604020202020204" pitchFamily="34" charset="0"/>
                <a:cs typeface="Arial" panose="020B0604020202020204" pitchFamily="34" charset="0"/>
              </a:rPr>
              <a:t> Division – </a:t>
            </a:r>
            <a:r>
              <a:rPr lang="en-US" sz="2000" dirty="0" err="1">
                <a:solidFill>
                  <a:prstClr val="black"/>
                </a:solidFill>
                <a:latin typeface="Arial" panose="020B0604020202020204" pitchFamily="34" charset="0"/>
                <a:cs typeface="Arial" panose="020B0604020202020204" pitchFamily="34" charset="0"/>
              </a:rPr>
              <a:t>Champua</a:t>
            </a:r>
            <a:r>
              <a:rPr lang="en-US" sz="2000" dirty="0">
                <a:solidFill>
                  <a:prstClr val="black"/>
                </a:solidFill>
                <a:latin typeface="Arial" panose="020B0604020202020204" pitchFamily="34" charset="0"/>
                <a:cs typeface="Arial" panose="020B0604020202020204" pitchFamily="34" charset="0"/>
              </a:rPr>
              <a:t> &amp; </a:t>
            </a:r>
            <a:r>
              <a:rPr lang="en-US" sz="2000" dirty="0" err="1">
                <a:solidFill>
                  <a:prstClr val="black"/>
                </a:solidFill>
                <a:latin typeface="Arial" panose="020B0604020202020204" pitchFamily="34" charset="0"/>
                <a:cs typeface="Arial" panose="020B0604020202020204" pitchFamily="34" charset="0"/>
              </a:rPr>
              <a:t>Keonjhar-Sadar</a:t>
            </a:r>
            <a:r>
              <a:rPr lang="en-US" sz="2000" dirty="0">
                <a:solidFill>
                  <a:prstClr val="black"/>
                </a:solidFill>
                <a:latin typeface="Arial" panose="020B0604020202020204" pitchFamily="34" charset="0"/>
                <a:cs typeface="Arial" panose="020B0604020202020204" pitchFamily="34" charset="0"/>
              </a:rPr>
              <a:t> Range</a:t>
            </a:r>
          </a:p>
          <a:p>
            <a:pPr marL="800100" lvl="1" indent="-342900" algn="just">
              <a:buFont typeface="Arial" panose="020B0604020202020204" pitchFamily="34" charset="0"/>
              <a:buChar char="•"/>
              <a:defRPr/>
            </a:pPr>
            <a:r>
              <a:rPr lang="en-US" sz="2000" dirty="0" err="1">
                <a:solidFill>
                  <a:prstClr val="black"/>
                </a:solidFill>
                <a:latin typeface="Arial" panose="020B0604020202020204" pitchFamily="34" charset="0"/>
                <a:cs typeface="Arial" panose="020B0604020202020204" pitchFamily="34" charset="0"/>
              </a:rPr>
              <a:t>Ghumsur</a:t>
            </a:r>
            <a:r>
              <a:rPr lang="en-US" sz="2000" dirty="0">
                <a:solidFill>
                  <a:prstClr val="black"/>
                </a:solidFill>
                <a:latin typeface="Arial" panose="020B0604020202020204" pitchFamily="34" charset="0"/>
                <a:cs typeface="Arial" panose="020B0604020202020204" pitchFamily="34" charset="0"/>
              </a:rPr>
              <a:t> North Division – </a:t>
            </a:r>
            <a:r>
              <a:rPr lang="en-US" sz="2000" dirty="0" err="1">
                <a:solidFill>
                  <a:prstClr val="black"/>
                </a:solidFill>
                <a:latin typeface="Arial" panose="020B0604020202020204" pitchFamily="34" charset="0"/>
                <a:cs typeface="Arial" panose="020B0604020202020204" pitchFamily="34" charset="0"/>
              </a:rPr>
              <a:t>Mujhagada</a:t>
            </a:r>
            <a:r>
              <a:rPr lang="en-US" sz="2000" dirty="0">
                <a:solidFill>
                  <a:prstClr val="black"/>
                </a:solidFill>
                <a:latin typeface="Arial" panose="020B0604020202020204" pitchFamily="34" charset="0"/>
                <a:cs typeface="Arial" panose="020B0604020202020204" pitchFamily="34" charset="0"/>
              </a:rPr>
              <a:t>, </a:t>
            </a:r>
            <a:r>
              <a:rPr lang="en-US" sz="2000" dirty="0" err="1">
                <a:solidFill>
                  <a:prstClr val="black"/>
                </a:solidFill>
                <a:latin typeface="Arial" panose="020B0604020202020204" pitchFamily="34" charset="0"/>
                <a:cs typeface="Arial" panose="020B0604020202020204" pitchFamily="34" charset="0"/>
              </a:rPr>
              <a:t>Tarsing</a:t>
            </a:r>
            <a:r>
              <a:rPr lang="en-US" sz="2000" dirty="0">
                <a:solidFill>
                  <a:prstClr val="black"/>
                </a:solidFill>
                <a:latin typeface="Arial" panose="020B0604020202020204" pitchFamily="34" charset="0"/>
                <a:cs typeface="Arial" panose="020B0604020202020204" pitchFamily="34" charset="0"/>
              </a:rPr>
              <a:t> &amp; </a:t>
            </a:r>
            <a:r>
              <a:rPr lang="en-US" sz="2000" dirty="0" err="1">
                <a:solidFill>
                  <a:prstClr val="black"/>
                </a:solidFill>
                <a:latin typeface="Arial" panose="020B0604020202020204" pitchFamily="34" charset="0"/>
                <a:cs typeface="Arial" panose="020B0604020202020204" pitchFamily="34" charset="0"/>
              </a:rPr>
              <a:t>Galery</a:t>
            </a:r>
            <a:r>
              <a:rPr lang="en-US" sz="2000" dirty="0">
                <a:solidFill>
                  <a:prstClr val="black"/>
                </a:solidFill>
                <a:latin typeface="Arial" panose="020B0604020202020204" pitchFamily="34" charset="0"/>
                <a:cs typeface="Arial" panose="020B0604020202020204" pitchFamily="34" charset="0"/>
              </a:rPr>
              <a:t> Ranges</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Slide Number Placeholder 3">
            <a:extLst>
              <a:ext uri="{FF2B5EF4-FFF2-40B4-BE49-F238E27FC236}">
                <a16:creationId xmlns:a16="http://schemas.microsoft.com/office/drawing/2014/main" id="{973A43C3-0DBC-84E2-26CF-A2756E4FCAC7}"/>
              </a:ext>
            </a:extLst>
          </p:cNvPr>
          <p:cNvSpPr>
            <a:spLocks noGrp="1"/>
          </p:cNvSpPr>
          <p:nvPr>
            <p:ph type="sldNum" sz="quarter" idx="4294967295"/>
          </p:nvPr>
        </p:nvSpPr>
        <p:spPr>
          <a:xfrm>
            <a:off x="11658600" y="6340477"/>
            <a:ext cx="457200" cy="441324"/>
          </a:xfrm>
        </p:spPr>
        <p:txBody>
          <a:bodyPr/>
          <a:lstStyle/>
          <a:p>
            <a:fld id="{B6F15528-21DE-4FAA-801E-634DDDAF4B2B}" type="slidenum">
              <a:rPr lang="en-IN" smtClean="0"/>
              <a:t>34</a:t>
            </a:fld>
            <a:endParaRPr lang="en-IN"/>
          </a:p>
        </p:txBody>
      </p:sp>
    </p:spTree>
    <p:extLst>
      <p:ext uri="{BB962C8B-B14F-4D97-AF65-F5344CB8AC3E}">
        <p14:creationId xmlns:p14="http://schemas.microsoft.com/office/powerpoint/2010/main" val="29044022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9F6CB163-841C-4283-8E74-7C22E785A1FD}"/>
              </a:ext>
            </a:extLst>
          </p:cNvPr>
          <p:cNvSpPr txBox="1">
            <a:spLocks noGrp="1"/>
          </p:cNvSpPr>
          <p:nvPr>
            <p:ph type="title"/>
          </p:nvPr>
        </p:nvSpPr>
        <p:spPr>
          <a:xfrm>
            <a:off x="609600" y="264790"/>
            <a:ext cx="9982200" cy="319959"/>
          </a:xfrm>
          <a:prstGeom prst="rect">
            <a:avLst/>
          </a:prstGeom>
        </p:spPr>
        <p:txBody>
          <a:bodyPr vert="horz" wrap="square" lIns="0" tIns="12065" rIns="0" bIns="0" rtlCol="0">
            <a:spAutoFit/>
          </a:bodyPr>
          <a:lstStyle/>
          <a:p>
            <a:pPr marL="0" marR="0" lvl="0" indent="0" algn="ctr" defTabSz="914400" rtl="0" eaLnBrk="1" fontAlgn="auto" latinLnBrk="0" hangingPunct="1">
              <a:lnSpc>
                <a:spcPct val="100000"/>
              </a:lnSpc>
              <a:spcBef>
                <a:spcPts val="0"/>
              </a:spcBef>
              <a:spcAft>
                <a:spcPts val="0"/>
              </a:spcAft>
              <a:tabLst/>
              <a:defRPr/>
            </a:pPr>
            <a:r>
              <a:rPr kumimoji="0" lang="en-US" sz="2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Going Forward – Expansion to other regions – Map showing proposed Ranges</a:t>
            </a:r>
            <a:endParaRPr sz="2800" b="1" dirty="0">
              <a:solidFill>
                <a:srgbClr val="002060"/>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6AB216E4-BCA2-185B-DE0B-315445F2DE0D}"/>
              </a:ext>
            </a:extLst>
          </p:cNvPr>
          <p:cNvSpPr txBox="1"/>
          <p:nvPr/>
        </p:nvSpPr>
        <p:spPr>
          <a:xfrm>
            <a:off x="323851" y="990600"/>
            <a:ext cx="114871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Slide Number Placeholder 3">
            <a:extLst>
              <a:ext uri="{FF2B5EF4-FFF2-40B4-BE49-F238E27FC236}">
                <a16:creationId xmlns:a16="http://schemas.microsoft.com/office/drawing/2014/main" id="{973A43C3-0DBC-84E2-26CF-A2756E4FCAC7}"/>
              </a:ext>
            </a:extLst>
          </p:cNvPr>
          <p:cNvSpPr>
            <a:spLocks noGrp="1"/>
          </p:cNvSpPr>
          <p:nvPr>
            <p:ph type="sldNum" sz="quarter" idx="4294967295"/>
          </p:nvPr>
        </p:nvSpPr>
        <p:spPr>
          <a:xfrm>
            <a:off x="11658600" y="6340477"/>
            <a:ext cx="457200" cy="441324"/>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IN" sz="1400" b="1" i="0" u="none" strike="noStrike" kern="1200" cap="none" spc="0" normalizeH="0" baseline="0" noProof="0" smtClean="0">
                <a:ln>
                  <a:noFill/>
                </a:ln>
                <a:solidFill>
                  <a:srgbClr val="FF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IN" sz="1400" b="1" i="0" u="none" strike="noStrike" kern="1200" cap="none" spc="0" normalizeH="0" baseline="0" noProof="0">
              <a:ln>
                <a:noFill/>
              </a:ln>
              <a:solidFill>
                <a:srgbClr val="FF0000"/>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CEC264F5-E22B-7C55-2324-2AF09FF0F0B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90077" y="584749"/>
            <a:ext cx="8811846" cy="6230778"/>
          </a:xfrm>
          <a:prstGeom prst="rect">
            <a:avLst/>
          </a:prstGeom>
        </p:spPr>
      </p:pic>
    </p:spTree>
    <p:extLst>
      <p:ext uri="{BB962C8B-B14F-4D97-AF65-F5344CB8AC3E}">
        <p14:creationId xmlns:p14="http://schemas.microsoft.com/office/powerpoint/2010/main" val="37913920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AB216E4-BCA2-185B-DE0B-315445F2DE0D}"/>
              </a:ext>
            </a:extLst>
          </p:cNvPr>
          <p:cNvSpPr txBox="1"/>
          <p:nvPr/>
        </p:nvSpPr>
        <p:spPr>
          <a:xfrm>
            <a:off x="323851" y="990600"/>
            <a:ext cx="114871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Slide Number Placeholder 3">
            <a:extLst>
              <a:ext uri="{FF2B5EF4-FFF2-40B4-BE49-F238E27FC236}">
                <a16:creationId xmlns:a16="http://schemas.microsoft.com/office/drawing/2014/main" id="{973A43C3-0DBC-84E2-26CF-A2756E4FCAC7}"/>
              </a:ext>
            </a:extLst>
          </p:cNvPr>
          <p:cNvSpPr>
            <a:spLocks noGrp="1"/>
          </p:cNvSpPr>
          <p:nvPr>
            <p:ph type="sldNum" sz="quarter" idx="4294967295"/>
          </p:nvPr>
        </p:nvSpPr>
        <p:spPr>
          <a:xfrm>
            <a:off x="11658600" y="6340477"/>
            <a:ext cx="457200" cy="441324"/>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IN" sz="1400" b="1" i="0" u="none" strike="noStrike" kern="1200" cap="none" spc="0" normalizeH="0" baseline="0" noProof="0" smtClean="0">
                <a:ln>
                  <a:noFill/>
                </a:ln>
                <a:solidFill>
                  <a:srgbClr val="FF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IN" sz="1400" b="1" i="0" u="none" strike="noStrike" kern="1200" cap="none" spc="0" normalizeH="0" baseline="0" noProof="0">
              <a:ln>
                <a:noFill/>
              </a:ln>
              <a:solidFill>
                <a:srgbClr val="FF0000"/>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30868479-76D5-26A1-CFE6-8CDD6F48063E}"/>
              </a:ext>
            </a:extLst>
          </p:cNvPr>
          <p:cNvPicPr>
            <a:picLocks noChangeAspect="1"/>
          </p:cNvPicPr>
          <p:nvPr/>
        </p:nvPicPr>
        <p:blipFill>
          <a:blip r:embed="rId3"/>
          <a:stretch>
            <a:fillRect/>
          </a:stretch>
        </p:blipFill>
        <p:spPr>
          <a:xfrm>
            <a:off x="2720147" y="0"/>
            <a:ext cx="7153835" cy="6705601"/>
          </a:xfrm>
          <a:prstGeom prst="rect">
            <a:avLst/>
          </a:prstGeom>
        </p:spPr>
      </p:pic>
    </p:spTree>
    <p:extLst>
      <p:ext uri="{BB962C8B-B14F-4D97-AF65-F5344CB8AC3E}">
        <p14:creationId xmlns:p14="http://schemas.microsoft.com/office/powerpoint/2010/main" val="30336695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06879-41CB-00A1-F9C3-A125A6145105}"/>
              </a:ext>
            </a:extLst>
          </p:cNvPr>
          <p:cNvSpPr>
            <a:spLocks noGrp="1"/>
          </p:cNvSpPr>
          <p:nvPr>
            <p:ph type="title"/>
          </p:nvPr>
        </p:nvSpPr>
        <p:spPr>
          <a:xfrm>
            <a:off x="838200" y="150498"/>
            <a:ext cx="10515600" cy="526223"/>
          </a:xfrm>
        </p:spPr>
        <p:txBody>
          <a:bodyPr>
            <a:normAutofit/>
          </a:bodyPr>
          <a:lstStyle/>
          <a:p>
            <a:pPr algn="ctr"/>
            <a:r>
              <a:rPr lang="en-IN" sz="2800" dirty="0">
                <a:effectLst/>
                <a:latin typeface="Arial" panose="020B0604020202020204" pitchFamily="34" charset="0"/>
                <a:ea typeface="Times New Roman" panose="02020603050405020304" pitchFamily="18" charset="0"/>
                <a:cs typeface="Arial" panose="020B0604020202020204" pitchFamily="34" charset="0"/>
              </a:rPr>
              <a:t>Need Assessment</a:t>
            </a:r>
            <a:endParaRPr lang="en-IN" sz="28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60DD5B57-E62E-F843-7846-71F90CA1FF52}"/>
              </a:ext>
            </a:extLst>
          </p:cNvPr>
          <p:cNvSpPr>
            <a:spLocks noGrp="1"/>
          </p:cNvSpPr>
          <p:nvPr>
            <p:ph idx="1"/>
          </p:nvPr>
        </p:nvSpPr>
        <p:spPr>
          <a:xfrm>
            <a:off x="823178" y="1978833"/>
            <a:ext cx="3395703" cy="4351338"/>
          </a:xfrm>
        </p:spPr>
        <p:txBody>
          <a:bodyPr/>
          <a:lstStyle/>
          <a:p>
            <a:pPr marL="0" marR="0" lvl="0" indent="0">
              <a:lnSpc>
                <a:spcPct val="107000"/>
              </a:lnSpc>
              <a:spcAft>
                <a:spcPts val="800"/>
              </a:spcAft>
              <a:buNone/>
              <a:tabLst>
                <a:tab pos="457200" algn="l"/>
              </a:tabLst>
            </a:pPr>
            <a:r>
              <a:rPr lang="en-IN" sz="2000" dirty="0">
                <a:effectLst/>
                <a:latin typeface="Arial" panose="020B0604020202020204" pitchFamily="34" charset="0"/>
                <a:ea typeface="Times New Roman" panose="02020603050405020304" pitchFamily="18" charset="0"/>
                <a:cs typeface="Arial" panose="020B0604020202020204" pitchFamily="34" charset="0"/>
              </a:rPr>
              <a:t>A </a:t>
            </a:r>
            <a:r>
              <a:rPr lang="en-US" sz="2000" dirty="0">
                <a:effectLst/>
                <a:latin typeface="Arial" panose="020B0604020202020204" pitchFamily="34" charset="0"/>
                <a:ea typeface="Times New Roman" panose="02020603050405020304" pitchFamily="18" charset="0"/>
                <a:cs typeface="Arial" panose="020B0604020202020204" pitchFamily="34" charset="0"/>
              </a:rPr>
              <a:t>needs assessment was conducted in collaboration with 6,412 farmers across 250 villages, facilitating further collaboration and convergence with various development activities, particularly in areas affected by human-elephant</a:t>
            </a:r>
            <a:r>
              <a:rPr lang="en-IN" sz="2000" dirty="0">
                <a:effectLst/>
                <a:latin typeface="Arial" panose="020B0604020202020204" pitchFamily="34" charset="0"/>
                <a:ea typeface="Times New Roman" panose="02020603050405020304" pitchFamily="18" charset="0"/>
                <a:cs typeface="Arial" panose="020B0604020202020204" pitchFamily="34" charset="0"/>
              </a:rPr>
              <a:t> conflict.</a:t>
            </a:r>
            <a:endParaRPr lang="en-IN" sz="2000" dirty="0">
              <a:effectLst/>
              <a:latin typeface="Arial" panose="020B0604020202020204" pitchFamily="34" charset="0"/>
              <a:ea typeface="Calibri" panose="020F0502020204030204" pitchFamily="34" charset="0"/>
              <a:cs typeface="Arial" panose="020B0604020202020204" pitchFamily="34" charset="0"/>
            </a:endParaRPr>
          </a:p>
          <a:p>
            <a:pPr marL="0" indent="0">
              <a:buNone/>
            </a:pPr>
            <a:endParaRPr lang="en-IN" dirty="0"/>
          </a:p>
        </p:txBody>
      </p:sp>
      <p:pic>
        <p:nvPicPr>
          <p:cNvPr id="4" name="Picture 3">
            <a:extLst>
              <a:ext uri="{FF2B5EF4-FFF2-40B4-BE49-F238E27FC236}">
                <a16:creationId xmlns:a16="http://schemas.microsoft.com/office/drawing/2014/main" id="{43933050-F213-EA9B-5469-F1AE7BF76EC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233902" y="892047"/>
            <a:ext cx="3243624" cy="21749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F27077FF-F08F-50EB-FA0C-639870AABEA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82191" y="891348"/>
            <a:ext cx="3406497" cy="21749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25C55DB4-BC9D-F9B9-61ED-7826E4079B89}"/>
              </a:ext>
            </a:extLst>
          </p:cNvPr>
          <p:cNvSpPr txBox="1"/>
          <p:nvPr/>
        </p:nvSpPr>
        <p:spPr>
          <a:xfrm>
            <a:off x="4233902" y="3136612"/>
            <a:ext cx="3243624" cy="584775"/>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Survey in progress in </a:t>
            </a:r>
            <a:r>
              <a:rPr lang="en-US" sz="1600" dirty="0" err="1">
                <a:latin typeface="Arial" panose="020B0604020202020204" pitchFamily="34" charset="0"/>
                <a:cs typeface="Arial" panose="020B0604020202020204" pitchFamily="34" charset="0"/>
              </a:rPr>
              <a:t>Hindol</a:t>
            </a:r>
            <a:r>
              <a:rPr lang="en-US" sz="1600" dirty="0">
                <a:latin typeface="Arial" panose="020B0604020202020204" pitchFamily="34" charset="0"/>
                <a:cs typeface="Arial" panose="020B0604020202020204" pitchFamily="34" charset="0"/>
              </a:rPr>
              <a:t> Section</a:t>
            </a:r>
            <a:endParaRPr lang="en-IN" sz="16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E0A45F97-5F26-BD80-B29B-513F6BA7C75B}"/>
              </a:ext>
            </a:extLst>
          </p:cNvPr>
          <p:cNvSpPr txBox="1"/>
          <p:nvPr/>
        </p:nvSpPr>
        <p:spPr>
          <a:xfrm>
            <a:off x="8182190" y="3136611"/>
            <a:ext cx="3406497" cy="584775"/>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Survey continuing during monsoon in </a:t>
            </a:r>
            <a:r>
              <a:rPr lang="en-US" sz="1600" dirty="0" err="1">
                <a:latin typeface="Arial" panose="020B0604020202020204" pitchFamily="34" charset="0"/>
                <a:cs typeface="Arial" panose="020B0604020202020204" pitchFamily="34" charset="0"/>
              </a:rPr>
              <a:t>Bantala</a:t>
            </a:r>
            <a:endParaRPr lang="en-IN" sz="1600"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4DCA9A9F-EDA4-988E-3C30-FB09081DB88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33902" y="3721386"/>
            <a:ext cx="3395703" cy="21749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B3414094-9D88-7B64-3DDB-8221BCB19E1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192985" y="3721386"/>
            <a:ext cx="3395703" cy="20746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9">
            <a:extLst>
              <a:ext uri="{FF2B5EF4-FFF2-40B4-BE49-F238E27FC236}">
                <a16:creationId xmlns:a16="http://schemas.microsoft.com/office/drawing/2014/main" id="{F04B4827-3416-1459-FEE4-05FB82FB99A0}"/>
              </a:ext>
            </a:extLst>
          </p:cNvPr>
          <p:cNvSpPr txBox="1"/>
          <p:nvPr/>
        </p:nvSpPr>
        <p:spPr>
          <a:xfrm>
            <a:off x="4233902" y="5982727"/>
            <a:ext cx="3395702" cy="584775"/>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Survey in progress in Khajuriakata section, </a:t>
            </a:r>
            <a:r>
              <a:rPr lang="en-US" sz="1600" dirty="0" err="1">
                <a:latin typeface="Arial" panose="020B0604020202020204" pitchFamily="34" charset="0"/>
                <a:cs typeface="Arial" panose="020B0604020202020204" pitchFamily="34" charset="0"/>
              </a:rPr>
              <a:t>Hindol</a:t>
            </a:r>
            <a:endParaRPr lang="en-IN" sz="1600"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59037CE1-051A-85C6-A6D3-E6F665CC3A14}"/>
              </a:ext>
            </a:extLst>
          </p:cNvPr>
          <p:cNvSpPr txBox="1"/>
          <p:nvPr/>
        </p:nvSpPr>
        <p:spPr>
          <a:xfrm>
            <a:off x="8182190" y="5859615"/>
            <a:ext cx="3406497" cy="584775"/>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Survey in progress in </a:t>
            </a:r>
            <a:r>
              <a:rPr lang="en-US" sz="1600" dirty="0" err="1">
                <a:latin typeface="Arial" panose="020B0604020202020204" pitchFamily="34" charset="0"/>
                <a:cs typeface="Arial" panose="020B0604020202020204" pitchFamily="34" charset="0"/>
              </a:rPr>
              <a:t>Bampa</a:t>
            </a:r>
            <a:r>
              <a:rPr lang="en-US" sz="1600" dirty="0">
                <a:latin typeface="Arial" panose="020B0604020202020204" pitchFamily="34" charset="0"/>
                <a:cs typeface="Arial" panose="020B0604020202020204" pitchFamily="34" charset="0"/>
              </a:rPr>
              <a:t> Section, </a:t>
            </a:r>
            <a:r>
              <a:rPr lang="en-US" sz="1600" dirty="0" err="1">
                <a:latin typeface="Arial" panose="020B0604020202020204" pitchFamily="34" charset="0"/>
                <a:cs typeface="Arial" panose="020B0604020202020204" pitchFamily="34" charset="0"/>
              </a:rPr>
              <a:t>Hindol</a:t>
            </a:r>
            <a:endParaRPr lang="en-IN"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82636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2A546-462C-3CE5-E902-54DB45B20D81}"/>
              </a:ext>
            </a:extLst>
          </p:cNvPr>
          <p:cNvSpPr>
            <a:spLocks noGrp="1"/>
          </p:cNvSpPr>
          <p:nvPr>
            <p:ph type="title"/>
          </p:nvPr>
        </p:nvSpPr>
        <p:spPr>
          <a:xfrm>
            <a:off x="745990" y="111551"/>
            <a:ext cx="11141209" cy="556959"/>
          </a:xfrm>
        </p:spPr>
        <p:txBody>
          <a:bodyPr>
            <a:normAutofit/>
          </a:bodyPr>
          <a:lstStyle/>
          <a:p>
            <a:pPr algn="ctr"/>
            <a:r>
              <a:rPr lang="en-IN" sz="2800" dirty="0">
                <a:effectLst/>
                <a:latin typeface="Arial" panose="020B0604020202020204" pitchFamily="34" charset="0"/>
                <a:ea typeface="Times New Roman" panose="02020603050405020304" pitchFamily="18" charset="0"/>
                <a:cs typeface="Arial" panose="020B0604020202020204" pitchFamily="34" charset="0"/>
              </a:rPr>
              <a:t>Training of Elephant Squads</a:t>
            </a:r>
            <a:endParaRPr lang="en-IN" sz="28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A6B39185-58D4-CC7C-7E92-7B46B7578261}"/>
              </a:ext>
            </a:extLst>
          </p:cNvPr>
          <p:cNvSpPr txBox="1"/>
          <p:nvPr/>
        </p:nvSpPr>
        <p:spPr>
          <a:xfrm>
            <a:off x="369887" y="1045028"/>
            <a:ext cx="3434765" cy="2738122"/>
          </a:xfrm>
          <a:prstGeom prst="rect">
            <a:avLst/>
          </a:prstGeom>
          <a:noFill/>
        </p:spPr>
        <p:txBody>
          <a:bodyPr wrap="square" rtlCol="0">
            <a:spAutoFit/>
          </a:bodyPr>
          <a:lstStyle/>
          <a:p>
            <a:pPr>
              <a:lnSpc>
                <a:spcPct val="107000"/>
              </a:lnSpc>
              <a:spcAft>
                <a:spcPts val="800"/>
              </a:spcAft>
              <a:buSzPts val="1000"/>
              <a:tabLst>
                <a:tab pos="914400" algn="l"/>
              </a:tabLst>
            </a:pPr>
            <a:r>
              <a:rPr lang="en-IN" dirty="0">
                <a:effectLst/>
                <a:latin typeface="Arial" panose="020B0604020202020204" pitchFamily="34" charset="0"/>
                <a:ea typeface="Times New Roman" panose="02020603050405020304" pitchFamily="18" charset="0"/>
                <a:cs typeface="Arial" panose="020B0604020202020204" pitchFamily="34" charset="0"/>
              </a:rPr>
              <a:t>123 elephant squads were trained in elephant behaviour and tracking techniques to help track and manage elephant movements effectively, improving safety for both humans and elephants. 20 of them were shortlisted to become expert trackers.</a:t>
            </a:r>
            <a:endParaRPr lang="en-IN" dirty="0">
              <a:effectLst/>
              <a:latin typeface="Arial" panose="020B0604020202020204" pitchFamily="34" charset="0"/>
              <a:ea typeface="Calibri" panose="020F050202020403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A9570FEC-E825-FB32-F1C6-692CA7CEBB7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29261" y="3895726"/>
            <a:ext cx="3120763" cy="24742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A67C3EAE-C971-2E57-D84E-5FA3210B81B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03167" y="1008725"/>
            <a:ext cx="3275376" cy="25659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D4CBA0C3-29EC-BA67-4F7F-03EA25B87BC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84455" y="1008724"/>
            <a:ext cx="3464688" cy="25659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93B8D54A-F4D3-754D-2A10-A88064A92ED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781819" y="3967275"/>
            <a:ext cx="3464688" cy="24026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a:extLst>
              <a:ext uri="{FF2B5EF4-FFF2-40B4-BE49-F238E27FC236}">
                <a16:creationId xmlns:a16="http://schemas.microsoft.com/office/drawing/2014/main" id="{CE527562-E09D-FEC3-8B79-798C989891B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203167" y="3967277"/>
            <a:ext cx="3275376" cy="24026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TextBox 12">
            <a:extLst>
              <a:ext uri="{FF2B5EF4-FFF2-40B4-BE49-F238E27FC236}">
                <a16:creationId xmlns:a16="http://schemas.microsoft.com/office/drawing/2014/main" id="{C37454F8-C9E5-C574-F9E4-3ECD5928B53C}"/>
              </a:ext>
            </a:extLst>
          </p:cNvPr>
          <p:cNvSpPr txBox="1"/>
          <p:nvPr/>
        </p:nvSpPr>
        <p:spPr>
          <a:xfrm>
            <a:off x="4203168" y="3574641"/>
            <a:ext cx="3307076" cy="307777"/>
          </a:xfrm>
          <a:prstGeom prst="rect">
            <a:avLst/>
          </a:prstGeom>
          <a:noFill/>
        </p:spPr>
        <p:txBody>
          <a:bodyPr wrap="square" rtlCol="0">
            <a:spAutoFit/>
          </a:bodyPr>
          <a:lstStyle/>
          <a:p>
            <a:pPr algn="ctr"/>
            <a:r>
              <a:rPr lang="en-US" sz="1400" dirty="0"/>
              <a:t>Basic Training in progress by WII Trainer</a:t>
            </a:r>
            <a:endParaRPr lang="en-IN" sz="1400" dirty="0"/>
          </a:p>
        </p:txBody>
      </p:sp>
      <p:sp>
        <p:nvSpPr>
          <p:cNvPr id="14" name="TextBox 13">
            <a:extLst>
              <a:ext uri="{FF2B5EF4-FFF2-40B4-BE49-F238E27FC236}">
                <a16:creationId xmlns:a16="http://schemas.microsoft.com/office/drawing/2014/main" id="{B97B83E1-0749-3102-F67D-1A10670ACBA7}"/>
              </a:ext>
            </a:extLst>
          </p:cNvPr>
          <p:cNvSpPr txBox="1"/>
          <p:nvPr/>
        </p:nvSpPr>
        <p:spPr>
          <a:xfrm>
            <a:off x="7781819" y="3594124"/>
            <a:ext cx="3550535" cy="307777"/>
          </a:xfrm>
          <a:prstGeom prst="rect">
            <a:avLst/>
          </a:prstGeom>
          <a:noFill/>
        </p:spPr>
        <p:txBody>
          <a:bodyPr wrap="square" rtlCol="0">
            <a:spAutoFit/>
          </a:bodyPr>
          <a:lstStyle/>
          <a:p>
            <a:pPr algn="ctr"/>
            <a:r>
              <a:rPr lang="en-US" sz="1400" dirty="0"/>
              <a:t>Basic Training in progress</a:t>
            </a:r>
            <a:endParaRPr lang="en-IN" sz="1400" dirty="0"/>
          </a:p>
        </p:txBody>
      </p:sp>
      <p:sp>
        <p:nvSpPr>
          <p:cNvPr id="15" name="TextBox 14">
            <a:extLst>
              <a:ext uri="{FF2B5EF4-FFF2-40B4-BE49-F238E27FC236}">
                <a16:creationId xmlns:a16="http://schemas.microsoft.com/office/drawing/2014/main" id="{9AFA5A1A-EF65-1B33-D0C8-DCAC482A60D6}"/>
              </a:ext>
            </a:extLst>
          </p:cNvPr>
          <p:cNvSpPr txBox="1"/>
          <p:nvPr/>
        </p:nvSpPr>
        <p:spPr>
          <a:xfrm>
            <a:off x="4050300" y="6407895"/>
            <a:ext cx="3550535" cy="307777"/>
          </a:xfrm>
          <a:prstGeom prst="rect">
            <a:avLst/>
          </a:prstGeom>
          <a:noFill/>
        </p:spPr>
        <p:txBody>
          <a:bodyPr wrap="square" rtlCol="0">
            <a:spAutoFit/>
          </a:bodyPr>
          <a:lstStyle/>
          <a:p>
            <a:pPr algn="ctr"/>
            <a:r>
              <a:rPr lang="en-US" sz="1400" dirty="0"/>
              <a:t>Practical session during Basic Training</a:t>
            </a:r>
            <a:endParaRPr lang="en-IN" sz="1400" dirty="0"/>
          </a:p>
        </p:txBody>
      </p:sp>
      <p:sp>
        <p:nvSpPr>
          <p:cNvPr id="16" name="TextBox 15">
            <a:extLst>
              <a:ext uri="{FF2B5EF4-FFF2-40B4-BE49-F238E27FC236}">
                <a16:creationId xmlns:a16="http://schemas.microsoft.com/office/drawing/2014/main" id="{E6623A79-F042-920E-204E-BC0B412A792B}"/>
              </a:ext>
            </a:extLst>
          </p:cNvPr>
          <p:cNvSpPr txBox="1"/>
          <p:nvPr/>
        </p:nvSpPr>
        <p:spPr>
          <a:xfrm>
            <a:off x="7695972" y="6435302"/>
            <a:ext cx="3550535" cy="307777"/>
          </a:xfrm>
          <a:prstGeom prst="rect">
            <a:avLst/>
          </a:prstGeom>
          <a:noFill/>
        </p:spPr>
        <p:txBody>
          <a:bodyPr wrap="square" rtlCol="0">
            <a:spAutoFit/>
          </a:bodyPr>
          <a:lstStyle/>
          <a:p>
            <a:pPr algn="ctr"/>
            <a:r>
              <a:rPr lang="en-US" sz="1400" dirty="0"/>
              <a:t>A group photo after the Basic training</a:t>
            </a:r>
            <a:endParaRPr lang="en-IN" sz="1400" dirty="0"/>
          </a:p>
        </p:txBody>
      </p:sp>
      <p:sp>
        <p:nvSpPr>
          <p:cNvPr id="18" name="TextBox 17">
            <a:extLst>
              <a:ext uri="{FF2B5EF4-FFF2-40B4-BE49-F238E27FC236}">
                <a16:creationId xmlns:a16="http://schemas.microsoft.com/office/drawing/2014/main" id="{0FAB1CBC-7B53-29DE-E67A-D5DA6D4657FF}"/>
              </a:ext>
            </a:extLst>
          </p:cNvPr>
          <p:cNvSpPr txBox="1"/>
          <p:nvPr/>
        </p:nvSpPr>
        <p:spPr>
          <a:xfrm>
            <a:off x="429260" y="6419217"/>
            <a:ext cx="3120764" cy="307777"/>
          </a:xfrm>
          <a:prstGeom prst="rect">
            <a:avLst/>
          </a:prstGeom>
          <a:noFill/>
        </p:spPr>
        <p:txBody>
          <a:bodyPr wrap="square">
            <a:spAutoFit/>
          </a:bodyPr>
          <a:lstStyle/>
          <a:p>
            <a:r>
              <a:rPr lang="en-US" sz="1400" dirty="0">
                <a:solidFill>
                  <a:prstClr val="black"/>
                </a:solidFill>
                <a:latin typeface="Arial" panose="020B0604020202020204" pitchFamily="34" charset="0"/>
                <a:cs typeface="Arial" panose="020B0604020202020204" pitchFamily="34" charset="0"/>
              </a:rPr>
              <a:t>Elephant Tracking in Odia &amp; English</a:t>
            </a:r>
            <a:endParaRPr lang="en-IN" sz="1400" dirty="0"/>
          </a:p>
        </p:txBody>
      </p:sp>
    </p:spTree>
    <p:extLst>
      <p:ext uri="{BB962C8B-B14F-4D97-AF65-F5344CB8AC3E}">
        <p14:creationId xmlns:p14="http://schemas.microsoft.com/office/powerpoint/2010/main" val="32890745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CA03B-927B-D894-F7E9-C8E1B18730C0}"/>
              </a:ext>
            </a:extLst>
          </p:cNvPr>
          <p:cNvSpPr>
            <a:spLocks noGrp="1"/>
          </p:cNvSpPr>
          <p:nvPr>
            <p:ph type="title"/>
          </p:nvPr>
        </p:nvSpPr>
        <p:spPr>
          <a:xfrm>
            <a:off x="838199" y="0"/>
            <a:ext cx="10557387" cy="760719"/>
          </a:xfrm>
        </p:spPr>
        <p:txBody>
          <a:bodyPr>
            <a:normAutofit/>
          </a:bodyPr>
          <a:lstStyle/>
          <a:p>
            <a:pPr algn="ctr"/>
            <a:r>
              <a:rPr lang="en-IN" sz="2800" dirty="0" err="1">
                <a:effectLst/>
                <a:latin typeface="Arial" panose="020B0604020202020204" pitchFamily="34" charset="0"/>
                <a:ea typeface="Times New Roman" panose="02020603050405020304" pitchFamily="18" charset="0"/>
                <a:cs typeface="Arial" panose="020B0604020202020204" pitchFamily="34" charset="0"/>
              </a:rPr>
              <a:t>Gaja</a:t>
            </a:r>
            <a:r>
              <a:rPr lang="en-IN" sz="2800" dirty="0">
                <a:effectLst/>
                <a:latin typeface="Arial" panose="020B0604020202020204" pitchFamily="34" charset="0"/>
                <a:ea typeface="Times New Roman" panose="02020603050405020304" pitchFamily="18" charset="0"/>
                <a:cs typeface="Arial" panose="020B0604020202020204" pitchFamily="34" charset="0"/>
              </a:rPr>
              <a:t> </a:t>
            </a:r>
            <a:r>
              <a:rPr lang="en-IN" sz="2800" dirty="0" err="1">
                <a:latin typeface="Arial" panose="020B0604020202020204" pitchFamily="34" charset="0"/>
                <a:ea typeface="Times New Roman" panose="02020603050405020304" pitchFamily="18" charset="0"/>
                <a:cs typeface="Arial" panose="020B0604020202020204" pitchFamily="34" charset="0"/>
              </a:rPr>
              <a:t>S</a:t>
            </a:r>
            <a:r>
              <a:rPr lang="en-IN" sz="2800" dirty="0" err="1">
                <a:effectLst/>
                <a:latin typeface="Arial" panose="020B0604020202020204" pitchFamily="34" charset="0"/>
                <a:ea typeface="Times New Roman" panose="02020603050405020304" pitchFamily="18" charset="0"/>
                <a:cs typeface="Arial" panose="020B0604020202020204" pitchFamily="34" charset="0"/>
              </a:rPr>
              <a:t>athi</a:t>
            </a:r>
            <a:r>
              <a:rPr lang="en-IN" sz="2800" dirty="0">
                <a:effectLst/>
                <a:latin typeface="Arial" panose="020B0604020202020204" pitchFamily="34" charset="0"/>
                <a:ea typeface="Times New Roman" panose="02020603050405020304" pitchFamily="18" charset="0"/>
                <a:cs typeface="Arial" panose="020B0604020202020204" pitchFamily="34" charset="0"/>
              </a:rPr>
              <a:t> Training</a:t>
            </a:r>
            <a:endParaRPr lang="en-IN" sz="28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0F510CD7-FCBD-A8D2-BED0-896E4EFA4599}"/>
              </a:ext>
            </a:extLst>
          </p:cNvPr>
          <p:cNvSpPr txBox="1"/>
          <p:nvPr/>
        </p:nvSpPr>
        <p:spPr>
          <a:xfrm>
            <a:off x="605334" y="903168"/>
            <a:ext cx="3296450" cy="2831544"/>
          </a:xfrm>
          <a:prstGeom prst="rect">
            <a:avLst/>
          </a:prstGeom>
          <a:noFill/>
        </p:spPr>
        <p:txBody>
          <a:bodyPr wrap="square" rtlCol="0">
            <a:spAutoFit/>
          </a:bodyPr>
          <a:lstStyle/>
          <a:p>
            <a:r>
              <a:rPr lang="en-IN" sz="2000" dirty="0">
                <a:effectLst/>
                <a:latin typeface="Arial" panose="020B0604020202020204" pitchFamily="34" charset="0"/>
                <a:ea typeface="Times New Roman" panose="02020603050405020304" pitchFamily="18" charset="0"/>
                <a:cs typeface="Arial" panose="020B0604020202020204" pitchFamily="34" charset="0"/>
              </a:rPr>
              <a:t>972 Gajasathis were trained to work with the Forest Department and raise community awareness to protect elephants. Training was facilitated through a dedicated training booklet.</a:t>
            </a:r>
            <a:endParaRPr lang="en-IN" sz="2000" dirty="0">
              <a:effectLst/>
              <a:latin typeface="Arial" panose="020B0604020202020204" pitchFamily="34" charset="0"/>
              <a:ea typeface="Calibri" panose="020F0502020204030204" pitchFamily="34" charset="0"/>
              <a:cs typeface="Arial" panose="020B0604020202020204" pitchFamily="34" charset="0"/>
            </a:endParaRPr>
          </a:p>
          <a:p>
            <a:endParaRPr lang="en-IN" dirty="0"/>
          </a:p>
        </p:txBody>
      </p:sp>
      <p:pic>
        <p:nvPicPr>
          <p:cNvPr id="5" name="Picture 4">
            <a:extLst>
              <a:ext uri="{FF2B5EF4-FFF2-40B4-BE49-F238E27FC236}">
                <a16:creationId xmlns:a16="http://schemas.microsoft.com/office/drawing/2014/main" id="{FF721DEB-ED42-A4AC-04DC-4506CEDB28D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3359" y="3450674"/>
            <a:ext cx="3191324" cy="27349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96FB0EDD-62A2-5F63-9F80-E91DD0DE383A}"/>
              </a:ext>
            </a:extLst>
          </p:cNvPr>
          <p:cNvSpPr txBox="1"/>
          <p:nvPr/>
        </p:nvSpPr>
        <p:spPr>
          <a:xfrm>
            <a:off x="351545" y="6282218"/>
            <a:ext cx="3293138"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prstClr val="black"/>
                </a:solidFill>
                <a:latin typeface="Arial" panose="020B0604020202020204" pitchFamily="34" charset="0"/>
                <a:cs typeface="Arial" panose="020B0604020202020204" pitchFamily="34" charset="0"/>
              </a:rPr>
              <a:t>HEC Manual for Gaja Sathis</a:t>
            </a:r>
          </a:p>
        </p:txBody>
      </p:sp>
      <p:pic>
        <p:nvPicPr>
          <p:cNvPr id="9" name="Picture 8">
            <a:extLst>
              <a:ext uri="{FF2B5EF4-FFF2-40B4-BE49-F238E27FC236}">
                <a16:creationId xmlns:a16="http://schemas.microsoft.com/office/drawing/2014/main" id="{9A9529E8-DBF4-6942-BB51-41FCC6E2DCD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95402" y="624225"/>
            <a:ext cx="3576833" cy="23963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DB7B22A6-95D8-6B5D-B70D-7CBCB05F328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869569" y="3695389"/>
            <a:ext cx="3917136" cy="26075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2C66B311-5645-C2C3-D94B-3B32C1811602}"/>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7869569" y="555068"/>
            <a:ext cx="3913480" cy="23963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a:extLst>
              <a:ext uri="{FF2B5EF4-FFF2-40B4-BE49-F238E27FC236}">
                <a16:creationId xmlns:a16="http://schemas.microsoft.com/office/drawing/2014/main" id="{DC3F14D5-580A-0558-2180-B6F2FF03C3E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035635" y="3788932"/>
            <a:ext cx="3576833" cy="24415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TextBox 13">
            <a:extLst>
              <a:ext uri="{FF2B5EF4-FFF2-40B4-BE49-F238E27FC236}">
                <a16:creationId xmlns:a16="http://schemas.microsoft.com/office/drawing/2014/main" id="{C670FBA2-B405-327B-B2B3-FFFEE67D3641}"/>
              </a:ext>
            </a:extLst>
          </p:cNvPr>
          <p:cNvSpPr txBox="1"/>
          <p:nvPr/>
        </p:nvSpPr>
        <p:spPr>
          <a:xfrm>
            <a:off x="3873978" y="3107294"/>
            <a:ext cx="3632445" cy="523220"/>
          </a:xfrm>
          <a:prstGeom prst="rect">
            <a:avLst/>
          </a:prstGeom>
          <a:noFill/>
        </p:spPr>
        <p:txBody>
          <a:bodyPr wrap="square">
            <a:spAutoFit/>
          </a:bodyPr>
          <a:lstStyle/>
          <a:p>
            <a:pPr algn="ctr"/>
            <a:r>
              <a:rPr lang="en-US" sz="1400" dirty="0"/>
              <a:t>DFO-Dhenkanal at one of the training sessions</a:t>
            </a:r>
            <a:endParaRPr lang="en-IN" sz="1400" dirty="0"/>
          </a:p>
        </p:txBody>
      </p:sp>
      <p:sp>
        <p:nvSpPr>
          <p:cNvPr id="16" name="TextBox 15">
            <a:extLst>
              <a:ext uri="{FF2B5EF4-FFF2-40B4-BE49-F238E27FC236}">
                <a16:creationId xmlns:a16="http://schemas.microsoft.com/office/drawing/2014/main" id="{1A57F6E3-8003-9D2B-CFB0-314959162CF3}"/>
              </a:ext>
            </a:extLst>
          </p:cNvPr>
          <p:cNvSpPr txBox="1"/>
          <p:nvPr/>
        </p:nvSpPr>
        <p:spPr>
          <a:xfrm>
            <a:off x="7939328" y="3105777"/>
            <a:ext cx="3917136" cy="307777"/>
          </a:xfrm>
          <a:prstGeom prst="rect">
            <a:avLst/>
          </a:prstGeom>
          <a:noFill/>
        </p:spPr>
        <p:txBody>
          <a:bodyPr wrap="square">
            <a:spAutoFit/>
          </a:bodyPr>
          <a:lstStyle/>
          <a:p>
            <a:pPr algn="ctr"/>
            <a:r>
              <a:rPr lang="en-US" sz="1400" dirty="0"/>
              <a:t>DFO-Angul at one of the training sessions</a:t>
            </a:r>
            <a:endParaRPr lang="en-IN" sz="1400" dirty="0"/>
          </a:p>
        </p:txBody>
      </p:sp>
      <p:sp>
        <p:nvSpPr>
          <p:cNvPr id="17" name="TextBox 16">
            <a:extLst>
              <a:ext uri="{FF2B5EF4-FFF2-40B4-BE49-F238E27FC236}">
                <a16:creationId xmlns:a16="http://schemas.microsoft.com/office/drawing/2014/main" id="{21A771D8-3B18-E142-B966-DC1A14B5967F}"/>
              </a:ext>
            </a:extLst>
          </p:cNvPr>
          <p:cNvSpPr txBox="1"/>
          <p:nvPr/>
        </p:nvSpPr>
        <p:spPr>
          <a:xfrm>
            <a:off x="3980023" y="6346422"/>
            <a:ext cx="3632445" cy="307777"/>
          </a:xfrm>
          <a:prstGeom prst="rect">
            <a:avLst/>
          </a:prstGeom>
          <a:noFill/>
        </p:spPr>
        <p:txBody>
          <a:bodyPr wrap="square" rtlCol="0">
            <a:spAutoFit/>
          </a:bodyPr>
          <a:lstStyle/>
          <a:p>
            <a:pPr algn="ctr"/>
            <a:r>
              <a:rPr lang="en-US" sz="1400" dirty="0"/>
              <a:t>Oath taking in progress in the Bantala range</a:t>
            </a:r>
            <a:endParaRPr lang="en-IN" sz="1400" dirty="0"/>
          </a:p>
        </p:txBody>
      </p:sp>
      <p:sp>
        <p:nvSpPr>
          <p:cNvPr id="18" name="TextBox 17">
            <a:extLst>
              <a:ext uri="{FF2B5EF4-FFF2-40B4-BE49-F238E27FC236}">
                <a16:creationId xmlns:a16="http://schemas.microsoft.com/office/drawing/2014/main" id="{C376773F-5C68-0CDC-A6ED-CC4EE2DF395A}"/>
              </a:ext>
            </a:extLst>
          </p:cNvPr>
          <p:cNvSpPr txBox="1"/>
          <p:nvPr/>
        </p:nvSpPr>
        <p:spPr>
          <a:xfrm>
            <a:off x="7869569" y="6371138"/>
            <a:ext cx="3970886" cy="307777"/>
          </a:xfrm>
          <a:prstGeom prst="rect">
            <a:avLst/>
          </a:prstGeom>
          <a:noFill/>
        </p:spPr>
        <p:txBody>
          <a:bodyPr wrap="square" rtlCol="0">
            <a:spAutoFit/>
          </a:bodyPr>
          <a:lstStyle/>
          <a:p>
            <a:pPr algn="ctr"/>
            <a:r>
              <a:rPr lang="en-US" sz="1400" dirty="0"/>
              <a:t>Training session in progress</a:t>
            </a:r>
            <a:endParaRPr lang="en-IN" sz="1400" dirty="0"/>
          </a:p>
        </p:txBody>
      </p:sp>
    </p:spTree>
    <p:extLst>
      <p:ext uri="{BB962C8B-B14F-4D97-AF65-F5344CB8AC3E}">
        <p14:creationId xmlns:p14="http://schemas.microsoft.com/office/powerpoint/2010/main" val="24244546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44908-4135-1CFC-E72B-1C17555C0B76}"/>
              </a:ext>
            </a:extLst>
          </p:cNvPr>
          <p:cNvSpPr>
            <a:spLocks noGrp="1"/>
          </p:cNvSpPr>
          <p:nvPr>
            <p:ph type="title"/>
          </p:nvPr>
        </p:nvSpPr>
        <p:spPr>
          <a:xfrm>
            <a:off x="415577" y="158189"/>
            <a:ext cx="11594567" cy="587695"/>
          </a:xfrm>
        </p:spPr>
        <p:txBody>
          <a:bodyPr/>
          <a:lstStyle/>
          <a:p>
            <a:pPr algn="ctr"/>
            <a:r>
              <a:rPr lang="en-IN" sz="2800" dirty="0">
                <a:effectLst/>
                <a:latin typeface="Arial" panose="020B0604020202020204" pitchFamily="34" charset="0"/>
                <a:ea typeface="Times New Roman" panose="02020603050405020304" pitchFamily="18" charset="0"/>
                <a:cs typeface="Arial" panose="020B0604020202020204" pitchFamily="34" charset="0"/>
              </a:rPr>
              <a:t>Electrocution Threat Mapping</a:t>
            </a:r>
            <a:endParaRPr lang="en-IN"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66BAFC8C-5F26-8875-FAFA-C2FD905A073B}"/>
              </a:ext>
            </a:extLst>
          </p:cNvPr>
          <p:cNvSpPr>
            <a:spLocks noGrp="1"/>
          </p:cNvSpPr>
          <p:nvPr>
            <p:ph idx="1"/>
          </p:nvPr>
        </p:nvSpPr>
        <p:spPr>
          <a:xfrm>
            <a:off x="484732" y="941960"/>
            <a:ext cx="11456255" cy="5312843"/>
          </a:xfrm>
        </p:spPr>
        <p:txBody>
          <a:bodyPr>
            <a:normAutofit/>
          </a:bodyPr>
          <a:lstStyle/>
          <a:p>
            <a:pPr marL="0" indent="0" algn="just">
              <a:lnSpc>
                <a:spcPct val="107000"/>
              </a:lnSpc>
              <a:spcAft>
                <a:spcPts val="800"/>
              </a:spcAft>
              <a:buNone/>
              <a:tabLst>
                <a:tab pos="457200" algn="l"/>
              </a:tabLst>
            </a:pPr>
            <a:r>
              <a:rPr lang="en-IN" sz="1800" dirty="0">
                <a:effectLst/>
                <a:latin typeface="Arial" panose="020B0604020202020204" pitchFamily="34" charset="0"/>
                <a:ea typeface="Times New Roman" panose="02020603050405020304" pitchFamily="18" charset="0"/>
                <a:cs typeface="Arial" panose="020B0604020202020204" pitchFamily="34" charset="0"/>
              </a:rPr>
              <a:t>A systematic electrocution threat mapping was undertaken, with TPCODL’s technical team addressing identified threats and minimising risks to elephants from electrical hazards.</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The data and information were collated, entered into Excel sheets, mapped using GIS, and shared periodically until the end of January 2025 with the two Divisional Managers of TPCODL and the DFOs of Dhenkanal and Angul.</a:t>
            </a:r>
            <a:endParaRPr lang="en-US" sz="1800" dirty="0">
              <a:solidFill>
                <a:prstClr val="black"/>
              </a:solidFill>
              <a:latin typeface="Arial" panose="020B0604020202020204" pitchFamily="34" charset="0"/>
              <a:cs typeface="Arial" panose="020B0604020202020204" pitchFamily="34" charset="0"/>
            </a:endParaRPr>
          </a:p>
          <a:p>
            <a:pPr marL="342900" marR="0" lvl="0" indent="-342900" algn="just" defTabSz="914400" rtl="0" eaLnBrk="1" fontAlgn="auto" latinLnBrk="0" hangingPunct="1">
              <a:lnSpc>
                <a:spcPct val="100000"/>
              </a:lnSpc>
              <a:spcBef>
                <a:spcPts val="0"/>
              </a:spcBef>
              <a:spcAft>
                <a:spcPts val="0"/>
              </a:spcAft>
              <a:buClrTx/>
              <a:buSzTx/>
              <a:buFontTx/>
              <a:buAutoNum type="arabicParenBoth"/>
              <a:tabLst/>
              <a:defRPr/>
            </a:pPr>
            <a:r>
              <a:rPr kumimoji="0" lang="en-US" sz="1800" b="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Solar Powered Fencings </a:t>
            </a:r>
            <a:r>
              <a:rPr kumimoji="0" lang="en-US" sz="1800" b="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447 points were reported, of which 166 were in Angul and 281 in Dhenkanal. Such fences were reported as most of them were of poor quality and susceptible to electrocution.</a:t>
            </a:r>
          </a:p>
          <a:p>
            <a:pPr marL="0" marR="0" lvl="0" indent="0" algn="just" defTabSz="914400" rtl="0" eaLnBrk="1" fontAlgn="auto" latinLnBrk="0" hangingPunct="1">
              <a:lnSpc>
                <a:spcPct val="100000"/>
              </a:lnSpc>
              <a:spcBef>
                <a:spcPts val="0"/>
              </a:spcBef>
              <a:spcAft>
                <a:spcPts val="0"/>
              </a:spcAft>
              <a:buClrTx/>
              <a:buSzTx/>
              <a:buNone/>
              <a:tabLst/>
              <a:defRPr/>
            </a:pPr>
            <a:endParaRPr kumimoji="0" lang="en-US" sz="1800" b="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 </a:t>
            </a:r>
            <a:r>
              <a:rPr kumimoji="0" lang="en-US" sz="1800" b="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GI Wire Fencings </a:t>
            </a:r>
            <a:r>
              <a:rPr kumimoji="0" lang="en-US" sz="1800" b="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302 points were reported, of which 147 were in Angul and 155 in Dhenkanal. Such fences are liable to be charged from a domestic source or an LT power line.</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 </a:t>
            </a:r>
            <a:r>
              <a:rPr kumimoji="0" lang="en-US" sz="1800" b="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Unbarricaded Transformers </a:t>
            </a:r>
            <a:r>
              <a:rPr kumimoji="0" lang="en-US" sz="1800" b="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-196 points were reported, of which 97 were in Angul and 99 in Dhenkanal. Such transformers can be a source for hooking a live wire for poaching or fencing.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 </a:t>
            </a:r>
            <a:r>
              <a:rPr kumimoji="0" lang="en-US" sz="1800" b="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Sagging Overhead Powerlines </a:t>
            </a:r>
            <a:r>
              <a:rPr kumimoji="0" lang="en-US" sz="1800" b="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32 such points were reported of which seven were in Angul and 25 in Dhenkanal. Most of the sagging lines were rectified quickly in Angul, while some continue to exist in Dhenkanal.</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 </a:t>
            </a:r>
            <a:r>
              <a:rPr kumimoji="0" lang="en-US" sz="1800" b="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Live Wire for Poaching </a:t>
            </a:r>
            <a:r>
              <a:rPr kumimoji="0" lang="en-US" sz="1800" b="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52 locations have been identified and reported, of which 13 are in Angul and 39 are in Dhenkanal. Such locations are regular hot spots and are reported along with the nearest power source.</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indent="0">
              <a:lnSpc>
                <a:spcPct val="107000"/>
              </a:lnSpc>
              <a:spcAft>
                <a:spcPts val="800"/>
              </a:spcAft>
              <a:buNone/>
              <a:tabLst>
                <a:tab pos="457200" algn="l"/>
              </a:tabLst>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nSpc>
                <a:spcPct val="107000"/>
              </a:lnSpc>
              <a:spcAft>
                <a:spcPts val="800"/>
              </a:spcAft>
              <a:buNone/>
              <a:tabLst>
                <a:tab pos="457200" algn="l"/>
              </a:tabLst>
            </a:pPr>
            <a:endParaRPr lang="en-IN" sz="2000" dirty="0">
              <a:effectLst/>
              <a:latin typeface="Arial" panose="020B0604020202020204" pitchFamily="34" charset="0"/>
              <a:ea typeface="Calibri" panose="020F0502020204030204" pitchFamily="34" charset="0"/>
              <a:cs typeface="Arial" panose="020B0604020202020204" pitchFamily="34" charset="0"/>
            </a:endParaRPr>
          </a:p>
          <a:p>
            <a:pPr marL="0" indent="0">
              <a:buNone/>
            </a:pPr>
            <a:endParaRPr lang="en-IN" dirty="0"/>
          </a:p>
        </p:txBody>
      </p:sp>
    </p:spTree>
    <p:extLst>
      <p:ext uri="{BB962C8B-B14F-4D97-AF65-F5344CB8AC3E}">
        <p14:creationId xmlns:p14="http://schemas.microsoft.com/office/powerpoint/2010/main" val="14467037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9F6CB163-841C-4283-8E74-7C22E785A1FD}"/>
              </a:ext>
            </a:extLst>
          </p:cNvPr>
          <p:cNvSpPr txBox="1">
            <a:spLocks noGrp="1"/>
          </p:cNvSpPr>
          <p:nvPr>
            <p:ph type="title"/>
          </p:nvPr>
        </p:nvSpPr>
        <p:spPr>
          <a:xfrm>
            <a:off x="342901" y="574053"/>
            <a:ext cx="5423829" cy="455381"/>
          </a:xfrm>
          <a:prstGeom prst="rect">
            <a:avLst/>
          </a:prstGeom>
        </p:spPr>
        <p:txBody>
          <a:bodyPr vert="horz" wrap="square" lIns="0" tIns="12065" rIns="0" bIns="0" rtlCol="0">
            <a:spAutoFit/>
          </a:bodyPr>
          <a:lstStyle/>
          <a:p>
            <a:pPr marL="201296" algn="ctr">
              <a:spcBef>
                <a:spcPts val="95"/>
              </a:spcBef>
            </a:pPr>
            <a:r>
              <a:rPr lang="en-US" sz="1600" b="1" dirty="0">
                <a:solidFill>
                  <a:srgbClr val="002060"/>
                </a:solidFill>
                <a:latin typeface="Arial" panose="020B0604020202020204" pitchFamily="34" charset="0"/>
                <a:cs typeface="Arial" panose="020B0604020202020204" pitchFamily="34" charset="0"/>
              </a:rPr>
              <a:t>Prevention of Electrocution – Map Showing Threat Spots in Bantala Range, Angul</a:t>
            </a:r>
            <a:endParaRPr sz="1600" b="1" dirty="0">
              <a:solidFill>
                <a:srgbClr val="002060"/>
              </a:solidFill>
              <a:latin typeface="Arial" panose="020B0604020202020204" pitchFamily="34" charset="0"/>
              <a:cs typeface="Arial" panose="020B0604020202020204" pitchFamily="34" charset="0"/>
            </a:endParaRPr>
          </a:p>
        </p:txBody>
      </p:sp>
      <p:sp>
        <p:nvSpPr>
          <p:cNvPr id="9" name="Slide Number Placeholder 8">
            <a:extLst>
              <a:ext uri="{FF2B5EF4-FFF2-40B4-BE49-F238E27FC236}">
                <a16:creationId xmlns:a16="http://schemas.microsoft.com/office/drawing/2014/main" id="{71379751-9253-B1ED-63EA-A1C992D5B3D7}"/>
              </a:ext>
            </a:extLst>
          </p:cNvPr>
          <p:cNvSpPr>
            <a:spLocks noGrp="1"/>
          </p:cNvSpPr>
          <p:nvPr>
            <p:ph type="sldNum" sz="quarter" idx="4294967295"/>
          </p:nvPr>
        </p:nvSpPr>
        <p:spPr>
          <a:xfrm>
            <a:off x="11658600" y="6340477"/>
            <a:ext cx="457200" cy="441324"/>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IN" sz="1400" b="1" i="0" u="none" strike="noStrike" kern="1200" cap="none" spc="0" normalizeH="0" baseline="0" noProof="0" smtClean="0">
                <a:ln>
                  <a:noFill/>
                </a:ln>
                <a:solidFill>
                  <a:srgbClr val="FF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IN" sz="1400" b="1" i="0" u="none" strike="noStrike" kern="1200" cap="none" spc="0" normalizeH="0" baseline="0" noProof="0">
              <a:ln>
                <a:noFill/>
              </a:ln>
              <a:solidFill>
                <a:srgbClr val="FF0000"/>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6996B8AC-2386-888B-BAD1-2438E49504E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2901" y="1229445"/>
            <a:ext cx="5647124" cy="4702629"/>
          </a:xfrm>
          <a:prstGeom prst="rect">
            <a:avLst/>
          </a:prstGeom>
        </p:spPr>
      </p:pic>
      <p:pic>
        <p:nvPicPr>
          <p:cNvPr id="2" name="Picture 1">
            <a:extLst>
              <a:ext uri="{FF2B5EF4-FFF2-40B4-BE49-F238E27FC236}">
                <a16:creationId xmlns:a16="http://schemas.microsoft.com/office/drawing/2014/main" id="{F0CA3B1D-6410-853E-7347-722C6D6AF79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01975" y="1224643"/>
            <a:ext cx="5647124" cy="4702628"/>
          </a:xfrm>
          <a:prstGeom prst="rect">
            <a:avLst/>
          </a:prstGeom>
        </p:spPr>
      </p:pic>
      <p:sp>
        <p:nvSpPr>
          <p:cNvPr id="3" name="object 2">
            <a:extLst>
              <a:ext uri="{FF2B5EF4-FFF2-40B4-BE49-F238E27FC236}">
                <a16:creationId xmlns:a16="http://schemas.microsoft.com/office/drawing/2014/main" id="{307C342E-582D-A01B-5188-67BD081FE042}"/>
              </a:ext>
            </a:extLst>
          </p:cNvPr>
          <p:cNvSpPr txBox="1">
            <a:spLocks/>
          </p:cNvSpPr>
          <p:nvPr/>
        </p:nvSpPr>
        <p:spPr>
          <a:xfrm>
            <a:off x="6201975" y="574052"/>
            <a:ext cx="5647124" cy="455381"/>
          </a:xfrm>
          <a:prstGeom prst="rect">
            <a:avLst/>
          </a:prstGeom>
        </p:spPr>
        <p:txBody>
          <a:bodyPr vert="horz" wrap="square" lIns="0" tIns="12065"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01296" algn="ctr">
              <a:spcBef>
                <a:spcPts val="95"/>
              </a:spcBef>
            </a:pPr>
            <a:r>
              <a:rPr lang="en-US" sz="1600" b="1" dirty="0">
                <a:solidFill>
                  <a:srgbClr val="002060"/>
                </a:solidFill>
                <a:latin typeface="Arial" panose="020B0604020202020204" pitchFamily="34" charset="0"/>
                <a:cs typeface="Arial" panose="020B0604020202020204" pitchFamily="34" charset="0"/>
              </a:rPr>
              <a:t>Prevention of Electrocution – Map showing Threat Spots in </a:t>
            </a:r>
            <a:r>
              <a:rPr lang="en-US" sz="1600" b="1" dirty="0" err="1">
                <a:solidFill>
                  <a:srgbClr val="002060"/>
                </a:solidFill>
                <a:latin typeface="Arial" panose="020B0604020202020204" pitchFamily="34" charset="0"/>
                <a:cs typeface="Arial" panose="020B0604020202020204" pitchFamily="34" charset="0"/>
              </a:rPr>
              <a:t>Hindol</a:t>
            </a:r>
            <a:r>
              <a:rPr lang="en-US" sz="1600" b="1" dirty="0">
                <a:solidFill>
                  <a:srgbClr val="002060"/>
                </a:solidFill>
                <a:latin typeface="Arial" panose="020B0604020202020204" pitchFamily="34" charset="0"/>
                <a:cs typeface="Arial" panose="020B0604020202020204" pitchFamily="34" charset="0"/>
              </a:rPr>
              <a:t> &amp; Sadar Ranges, Dhenkanal</a:t>
            </a:r>
          </a:p>
        </p:txBody>
      </p:sp>
    </p:spTree>
    <p:extLst>
      <p:ext uri="{BB962C8B-B14F-4D97-AF65-F5344CB8AC3E}">
        <p14:creationId xmlns:p14="http://schemas.microsoft.com/office/powerpoint/2010/main" val="23661703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9F6CB163-841C-4283-8E74-7C22E785A1FD}"/>
              </a:ext>
            </a:extLst>
          </p:cNvPr>
          <p:cNvSpPr txBox="1">
            <a:spLocks noGrp="1"/>
          </p:cNvSpPr>
          <p:nvPr>
            <p:ph type="title"/>
          </p:nvPr>
        </p:nvSpPr>
        <p:spPr>
          <a:xfrm>
            <a:off x="572461" y="200247"/>
            <a:ext cx="10515600" cy="289182"/>
          </a:xfrm>
          <a:prstGeom prst="rect">
            <a:avLst/>
          </a:prstGeom>
        </p:spPr>
        <p:txBody>
          <a:bodyPr vert="horz" wrap="square" lIns="0" tIns="12065" rIns="0" bIns="0" rtlCol="0">
            <a:spAutoFit/>
          </a:bodyPr>
          <a:lstStyle/>
          <a:p>
            <a:pPr marL="201296" algn="ctr">
              <a:spcBef>
                <a:spcPts val="95"/>
              </a:spcBef>
            </a:pPr>
            <a:r>
              <a:rPr lang="en-US" sz="2000" b="1" dirty="0">
                <a:solidFill>
                  <a:srgbClr val="002060"/>
                </a:solidFill>
                <a:latin typeface="Arial" panose="020B0604020202020204" pitchFamily="34" charset="0"/>
                <a:cs typeface="Arial" panose="020B0604020202020204" pitchFamily="34" charset="0"/>
              </a:rPr>
              <a:t>Prevention of Electrocution – Identified Threat Spots </a:t>
            </a:r>
            <a:endParaRPr sz="2800" b="1" dirty="0">
              <a:latin typeface="Arial" panose="020B060402020202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id="{378251EC-EEB8-8D39-A398-548F6CAD6466}"/>
              </a:ext>
            </a:extLst>
          </p:cNvPr>
          <p:cNvGrpSpPr/>
          <p:nvPr/>
        </p:nvGrpSpPr>
        <p:grpSpPr>
          <a:xfrm>
            <a:off x="312165" y="806321"/>
            <a:ext cx="7971012" cy="5472455"/>
            <a:chOff x="1219200" y="929394"/>
            <a:chExt cx="6785613" cy="5472455"/>
          </a:xfrm>
        </p:grpSpPr>
        <p:pic>
          <p:nvPicPr>
            <p:cNvPr id="3" name="Picture 2">
              <a:extLst>
                <a:ext uri="{FF2B5EF4-FFF2-40B4-BE49-F238E27FC236}">
                  <a16:creationId xmlns:a16="http://schemas.microsoft.com/office/drawing/2014/main" id="{1C053E56-36F9-95A4-F154-CBD1DBA1045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41673" y="946729"/>
              <a:ext cx="3361838" cy="25117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DDD67029-AB44-5D8A-63A5-2EDC39F1225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94996" y="929394"/>
              <a:ext cx="3005336" cy="24822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A1395AFD-8784-A300-A6AE-3451BF25028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19200" y="3799915"/>
              <a:ext cx="3430100" cy="2521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id="{7233E0E8-0B5F-1DF7-4248-609929BE329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867280" y="3752771"/>
              <a:ext cx="3137533" cy="26490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9" name="Slide Number Placeholder 8">
            <a:extLst>
              <a:ext uri="{FF2B5EF4-FFF2-40B4-BE49-F238E27FC236}">
                <a16:creationId xmlns:a16="http://schemas.microsoft.com/office/drawing/2014/main" id="{71379751-9253-B1ED-63EA-A1C992D5B3D7}"/>
              </a:ext>
            </a:extLst>
          </p:cNvPr>
          <p:cNvSpPr>
            <a:spLocks noGrp="1"/>
          </p:cNvSpPr>
          <p:nvPr>
            <p:ph type="sldNum" sz="quarter" idx="4294967295"/>
          </p:nvPr>
        </p:nvSpPr>
        <p:spPr>
          <a:xfrm>
            <a:off x="11658600" y="6340477"/>
            <a:ext cx="457200" cy="441324"/>
          </a:xfrm>
        </p:spPr>
        <p:txBody>
          <a:bodyPr/>
          <a:lstStyle/>
          <a:p>
            <a:fld id="{B6F15528-21DE-4FAA-801E-634DDDAF4B2B}" type="slidenum">
              <a:rPr lang="en-IN" smtClean="0"/>
              <a:t>9</a:t>
            </a:fld>
            <a:endParaRPr lang="en-IN"/>
          </a:p>
        </p:txBody>
      </p:sp>
      <p:sp>
        <p:nvSpPr>
          <p:cNvPr id="7" name="TextBox 6">
            <a:extLst>
              <a:ext uri="{FF2B5EF4-FFF2-40B4-BE49-F238E27FC236}">
                <a16:creationId xmlns:a16="http://schemas.microsoft.com/office/drawing/2014/main" id="{ED7DC9F4-DFF4-1FC9-9AC8-71A1DF5607DA}"/>
              </a:ext>
            </a:extLst>
          </p:cNvPr>
          <p:cNvSpPr txBox="1"/>
          <p:nvPr/>
        </p:nvSpPr>
        <p:spPr>
          <a:xfrm>
            <a:off x="634936" y="3234772"/>
            <a:ext cx="4087439" cy="523220"/>
          </a:xfrm>
          <a:prstGeom prst="rect">
            <a:avLst/>
          </a:prstGeom>
          <a:noFill/>
        </p:spPr>
        <p:txBody>
          <a:bodyPr wrap="square" rtlCol="0">
            <a:spAutoFit/>
          </a:bodyPr>
          <a:lstStyle/>
          <a:p>
            <a:pPr algn="ctr"/>
            <a:endParaRPr lang="en-US" sz="1400" dirty="0"/>
          </a:p>
          <a:p>
            <a:pPr algn="ctr"/>
            <a:r>
              <a:rPr lang="en-US" sz="1400" dirty="0"/>
              <a:t>An unbarricaded Transformer</a:t>
            </a:r>
            <a:endParaRPr lang="en-IN" sz="1400" dirty="0"/>
          </a:p>
        </p:txBody>
      </p:sp>
      <p:sp>
        <p:nvSpPr>
          <p:cNvPr id="8" name="TextBox 7">
            <a:extLst>
              <a:ext uri="{FF2B5EF4-FFF2-40B4-BE49-F238E27FC236}">
                <a16:creationId xmlns:a16="http://schemas.microsoft.com/office/drawing/2014/main" id="{1BA9C79B-0BE4-CA6B-A528-9D83952ACC2B}"/>
              </a:ext>
            </a:extLst>
          </p:cNvPr>
          <p:cNvSpPr txBox="1"/>
          <p:nvPr/>
        </p:nvSpPr>
        <p:spPr>
          <a:xfrm>
            <a:off x="4463845" y="3277105"/>
            <a:ext cx="4174617" cy="307777"/>
          </a:xfrm>
          <a:prstGeom prst="rect">
            <a:avLst/>
          </a:prstGeom>
          <a:noFill/>
        </p:spPr>
        <p:txBody>
          <a:bodyPr wrap="square" rtlCol="0">
            <a:spAutoFit/>
          </a:bodyPr>
          <a:lstStyle/>
          <a:p>
            <a:pPr algn="ctr"/>
            <a:r>
              <a:rPr lang="en-US" sz="1400" dirty="0"/>
              <a:t>One of the many Live Wire Poaching spots</a:t>
            </a:r>
            <a:endParaRPr lang="en-IN" sz="1400" dirty="0"/>
          </a:p>
        </p:txBody>
      </p:sp>
      <p:sp>
        <p:nvSpPr>
          <p:cNvPr id="12" name="TextBox 11">
            <a:extLst>
              <a:ext uri="{FF2B5EF4-FFF2-40B4-BE49-F238E27FC236}">
                <a16:creationId xmlns:a16="http://schemas.microsoft.com/office/drawing/2014/main" id="{1A4BE5D0-6788-3B79-DF0A-1AB57667D8DD}"/>
              </a:ext>
            </a:extLst>
          </p:cNvPr>
          <p:cNvSpPr txBox="1"/>
          <p:nvPr/>
        </p:nvSpPr>
        <p:spPr>
          <a:xfrm>
            <a:off x="222837" y="6287892"/>
            <a:ext cx="4118642" cy="307777"/>
          </a:xfrm>
          <a:prstGeom prst="rect">
            <a:avLst/>
          </a:prstGeom>
          <a:noFill/>
        </p:spPr>
        <p:txBody>
          <a:bodyPr wrap="square" rtlCol="0">
            <a:spAutoFit/>
          </a:bodyPr>
          <a:lstStyle/>
          <a:p>
            <a:pPr algn="ctr"/>
            <a:r>
              <a:rPr lang="en-US" sz="1400" dirty="0"/>
              <a:t>A solar powered fence</a:t>
            </a:r>
            <a:endParaRPr lang="en-IN" sz="1400" dirty="0"/>
          </a:p>
        </p:txBody>
      </p:sp>
      <p:sp>
        <p:nvSpPr>
          <p:cNvPr id="13" name="TextBox 12">
            <a:extLst>
              <a:ext uri="{FF2B5EF4-FFF2-40B4-BE49-F238E27FC236}">
                <a16:creationId xmlns:a16="http://schemas.microsoft.com/office/drawing/2014/main" id="{B582B997-77EB-3385-5466-F9C4F2E99227}"/>
              </a:ext>
            </a:extLst>
          </p:cNvPr>
          <p:cNvSpPr txBox="1"/>
          <p:nvPr/>
        </p:nvSpPr>
        <p:spPr>
          <a:xfrm>
            <a:off x="4597538" y="6312731"/>
            <a:ext cx="3839319" cy="307777"/>
          </a:xfrm>
          <a:prstGeom prst="rect">
            <a:avLst/>
          </a:prstGeom>
          <a:noFill/>
        </p:spPr>
        <p:txBody>
          <a:bodyPr wrap="square" rtlCol="0">
            <a:spAutoFit/>
          </a:bodyPr>
          <a:lstStyle/>
          <a:p>
            <a:pPr algn="ctr"/>
            <a:r>
              <a:rPr lang="en-US" sz="1400" dirty="0"/>
              <a:t>A fence made of GI Wires</a:t>
            </a:r>
            <a:endParaRPr lang="en-IN" sz="1400" dirty="0"/>
          </a:p>
        </p:txBody>
      </p:sp>
      <p:pic>
        <p:nvPicPr>
          <p:cNvPr id="14" name="Picture 13">
            <a:extLst>
              <a:ext uri="{FF2B5EF4-FFF2-40B4-BE49-F238E27FC236}">
                <a16:creationId xmlns:a16="http://schemas.microsoft.com/office/drawing/2014/main" id="{5DA4412C-93FB-6DDC-1298-3949899EE0A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305439" y="755454"/>
            <a:ext cx="3834529" cy="25071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TextBox 15">
            <a:extLst>
              <a:ext uri="{FF2B5EF4-FFF2-40B4-BE49-F238E27FC236}">
                <a16:creationId xmlns:a16="http://schemas.microsoft.com/office/drawing/2014/main" id="{32B6D62F-016F-475D-2412-8147C562D448}"/>
              </a:ext>
            </a:extLst>
          </p:cNvPr>
          <p:cNvSpPr txBox="1"/>
          <p:nvPr/>
        </p:nvSpPr>
        <p:spPr>
          <a:xfrm>
            <a:off x="8783457" y="3262619"/>
            <a:ext cx="3487944" cy="307777"/>
          </a:xfrm>
          <a:prstGeom prst="rect">
            <a:avLst/>
          </a:prstGeom>
          <a:noFill/>
        </p:spPr>
        <p:txBody>
          <a:bodyPr wrap="square">
            <a:spAutoFit/>
          </a:bodyPr>
          <a:lstStyle/>
          <a:p>
            <a:pPr algn="ctr"/>
            <a:r>
              <a:rPr lang="en-US" sz="1400" dirty="0"/>
              <a:t>An Open transformer</a:t>
            </a:r>
            <a:endParaRPr lang="en-IN" sz="1400" dirty="0"/>
          </a:p>
        </p:txBody>
      </p:sp>
      <p:pic>
        <p:nvPicPr>
          <p:cNvPr id="17" name="Picture 16">
            <a:extLst>
              <a:ext uri="{FF2B5EF4-FFF2-40B4-BE49-F238E27FC236}">
                <a16:creationId xmlns:a16="http://schemas.microsoft.com/office/drawing/2014/main" id="{0A8278AC-377F-51A4-B8C9-54E5D33AC1C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383281" y="3623125"/>
            <a:ext cx="3756687" cy="26019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9" name="TextBox 18">
            <a:extLst>
              <a:ext uri="{FF2B5EF4-FFF2-40B4-BE49-F238E27FC236}">
                <a16:creationId xmlns:a16="http://schemas.microsoft.com/office/drawing/2014/main" id="{5A9DE888-A588-FEED-E699-D118E7ADBA68}"/>
              </a:ext>
            </a:extLst>
          </p:cNvPr>
          <p:cNvSpPr txBox="1"/>
          <p:nvPr/>
        </p:nvSpPr>
        <p:spPr>
          <a:xfrm>
            <a:off x="8383281" y="6269876"/>
            <a:ext cx="3732519" cy="307777"/>
          </a:xfrm>
          <a:prstGeom prst="rect">
            <a:avLst/>
          </a:prstGeom>
          <a:noFill/>
        </p:spPr>
        <p:txBody>
          <a:bodyPr wrap="square">
            <a:spAutoFit/>
          </a:bodyPr>
          <a:lstStyle/>
          <a:p>
            <a:pPr algn="ctr"/>
            <a:r>
              <a:rPr lang="en-US" sz="1400" dirty="0"/>
              <a:t>A Sagging Overhead Powerline </a:t>
            </a:r>
            <a:endParaRPr lang="en-IN" sz="1400" dirty="0"/>
          </a:p>
        </p:txBody>
      </p:sp>
    </p:spTree>
    <p:extLst>
      <p:ext uri="{BB962C8B-B14F-4D97-AF65-F5344CB8AC3E}">
        <p14:creationId xmlns:p14="http://schemas.microsoft.com/office/powerpoint/2010/main" val="2530963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251</TotalTime>
  <Words>2247</Words>
  <Application>Microsoft Office PowerPoint</Application>
  <PresentationFormat>Widescreen</PresentationFormat>
  <Paragraphs>280</Paragraphs>
  <Slides>36</Slides>
  <Notes>23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Aptos</vt:lpstr>
      <vt:lpstr>Aptos Display</vt:lpstr>
      <vt:lpstr>Arial</vt:lpstr>
      <vt:lpstr>Calibri</vt:lpstr>
      <vt:lpstr>Symbol</vt:lpstr>
      <vt:lpstr>Office Theme</vt:lpstr>
      <vt:lpstr>PowerPoint Presentation</vt:lpstr>
      <vt:lpstr>About Gaja Sanrakshana Project in Odisha</vt:lpstr>
      <vt:lpstr>Focus on Hotspots &amp; Conflict Areas</vt:lpstr>
      <vt:lpstr>Need Assessment</vt:lpstr>
      <vt:lpstr>Training of Elephant Squads</vt:lpstr>
      <vt:lpstr>Gaja Sathi Training</vt:lpstr>
      <vt:lpstr>Electrocution Threat Mapping</vt:lpstr>
      <vt:lpstr>Prevention of Electrocution – Map Showing Threat Spots in Bantala Range, Angul</vt:lpstr>
      <vt:lpstr>Prevention of Electrocution – Identified Threat Spots </vt:lpstr>
      <vt:lpstr>Grassroots-Level Intelligence Network</vt:lpstr>
      <vt:lpstr>Prevention of Electrocution : Intelligence Network &amp; Active participation in Joint Patrolling</vt:lpstr>
      <vt:lpstr>Coordination Meetings between Forest Department &amp; Tata Power </vt:lpstr>
      <vt:lpstr>Coordination Meetings between Forest Department &amp; Tata Power…contd..</vt:lpstr>
      <vt:lpstr>Early Warning System</vt:lpstr>
      <vt:lpstr>Awareness Programmes </vt:lpstr>
      <vt:lpstr>Street Plays – awareness through traditional Ghoda Nacha art form …contd…</vt:lpstr>
      <vt:lpstr>Awareness Campaigns for School Students </vt:lpstr>
      <vt:lpstr>Awareness Campaigns for School Students - World Elephant Day Celebration …contd…</vt:lpstr>
      <vt:lpstr>Awareness Campaigns for School Students - World Elephant Day Celebration …contd…</vt:lpstr>
      <vt:lpstr>Panchayat &amp; Village level Community Meetings </vt:lpstr>
      <vt:lpstr>Community Meetings – Panchayat &amp; Village level</vt:lpstr>
      <vt:lpstr>Community Meetings – Panchayat &amp; Village level</vt:lpstr>
      <vt:lpstr>Sensitizing Social Media Groups &amp; Media Professionals</vt:lpstr>
      <vt:lpstr>Sensitizing Social Media Groups &amp; Workshop for Media Professionals</vt:lpstr>
      <vt:lpstr>Awareness Campaigns ….contd…</vt:lpstr>
      <vt:lpstr>Convergence Workshops</vt:lpstr>
      <vt:lpstr> Convergence of Govt Departments to mitigate HEC – Block level</vt:lpstr>
      <vt:lpstr>Convergence of Govt Departments to mitigate HEC</vt:lpstr>
      <vt:lpstr>Elephant Profiling -86 Nos Completed  </vt:lpstr>
      <vt:lpstr>Diagrammatic Representation of Data </vt:lpstr>
      <vt:lpstr>PowerPoint Presentation</vt:lpstr>
      <vt:lpstr>Key Outcomes</vt:lpstr>
      <vt:lpstr>PowerPoint Presentation</vt:lpstr>
      <vt:lpstr>Moving Forward – Expansion plan  to other regions</vt:lpstr>
      <vt:lpstr>Going Forward – Expansion to other regions – Map showing proposed Ranges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Ramasamy Krishnan</dc:creator>
  <cp:lastModifiedBy>Ramasamy Krishnan</cp:lastModifiedBy>
  <cp:revision>14</cp:revision>
  <dcterms:created xsi:type="dcterms:W3CDTF">2025-03-27T01:47:28Z</dcterms:created>
  <dcterms:modified xsi:type="dcterms:W3CDTF">2025-07-09T15:44:35Z</dcterms:modified>
</cp:coreProperties>
</file>